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6" r:id="rId4"/>
    <p:sldId id="270" r:id="rId5"/>
    <p:sldId id="257" r:id="rId6"/>
    <p:sldId id="258" r:id="rId7"/>
    <p:sldId id="272" r:id="rId8"/>
    <p:sldId id="263" r:id="rId9"/>
    <p:sldId id="264" r:id="rId10"/>
    <p:sldId id="259" r:id="rId11"/>
    <p:sldId id="267" r:id="rId12"/>
    <p:sldId id="268" r:id="rId13"/>
    <p:sldId id="261" r:id="rId14"/>
    <p:sldId id="271" r:id="rId15"/>
    <p:sldId id="277" r:id="rId16"/>
    <p:sldId id="269" r:id="rId17"/>
    <p:sldId id="260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24A56-A85D-4F5B-A9F8-28D9A5323DA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AB0A8-E834-4058-A3EC-4EE51B00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40747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Структурные свойства и теплоемкость жидкого углерода: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молекулярная динамика с машинным обучением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3071810"/>
            <a:ext cx="310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Н. Орехов, М. </a:t>
            </a:r>
            <a:r>
              <a:rPr lang="ru-RU" sz="2400" dirty="0" err="1" smtClean="0"/>
              <a:t>Логунов</a:t>
            </a:r>
            <a:endParaRPr lang="ru-RU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137787"/>
            <a:ext cx="3857620" cy="17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0"/>
            <a:ext cx="4811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Плотность жидкого углерода: </a:t>
            </a:r>
            <a:r>
              <a:rPr lang="en-US" sz="2000" b="1" dirty="0" smtClean="0"/>
              <a:t>sp-</a:t>
            </a:r>
            <a:r>
              <a:rPr lang="ru-RU" sz="2000" b="1" dirty="0" smtClean="0"/>
              <a:t>цепочки</a:t>
            </a:r>
            <a:endParaRPr lang="ru-RU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7642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214686"/>
            <a:ext cx="4181167" cy="33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2057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657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071538" y="3571876"/>
            <a:ext cx="3071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вероятность, что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попадет в цепочку длины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214950"/>
            <a:ext cx="4381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57224" y="5286388"/>
            <a:ext cx="3071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</a:t>
            </a:r>
            <a:r>
              <a:rPr lang="ru-RU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оличество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цепочек длины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7642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143248"/>
            <a:ext cx="3964848" cy="333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256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57224" y="4345552"/>
            <a:ext cx="426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= 0 , если связи между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ru-RU" dirty="0"/>
              <a:t>в момент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ru-RU" dirty="0"/>
              <a:t>нет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000636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857224" y="5072074"/>
            <a:ext cx="4337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= 1 , если связь между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ru-RU" dirty="0"/>
              <a:t>в момент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ru-RU" dirty="0"/>
              <a:t>есть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714884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500570"/>
            <a:ext cx="157163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429132"/>
            <a:ext cx="1428760" cy="20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286256"/>
            <a:ext cx="929643" cy="5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285984" y="0"/>
            <a:ext cx="4811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Плотность жидкого углерода: </a:t>
            </a:r>
            <a:r>
              <a:rPr lang="en-US" sz="2000" b="1" dirty="0" smtClean="0"/>
              <a:t>sp-</a:t>
            </a:r>
            <a:r>
              <a:rPr lang="ru-RU" sz="2000" b="1" dirty="0" smtClean="0"/>
              <a:t>цепочки</a:t>
            </a:r>
            <a:endParaRPr lang="ru-RU" sz="2000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209473"/>
            <a:ext cx="2928958" cy="100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3000372"/>
            <a:ext cx="5643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автокоррелятор</a:t>
            </a:r>
            <a:r>
              <a:rPr lang="ru-RU" dirty="0" smtClean="0"/>
              <a:t> для времени жизни ковалентной связи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0"/>
            <a:ext cx="3424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Плотность жидкого углерода</a:t>
            </a:r>
            <a:endParaRPr lang="ru-RU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7642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143248"/>
            <a:ext cx="3964848" cy="333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09473"/>
            <a:ext cx="2928958" cy="100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643578"/>
            <a:ext cx="2419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286256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57224" y="4345552"/>
            <a:ext cx="426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= 0 , если связи между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ru-RU" dirty="0"/>
              <a:t>в момент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ru-RU" dirty="0"/>
              <a:t>нет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000636"/>
            <a:ext cx="723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857224" y="5072074"/>
            <a:ext cx="4337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= 1 , если связь между 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ru-RU" dirty="0"/>
              <a:t>в момент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ru-RU" dirty="0"/>
              <a:t>есть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000372"/>
            <a:ext cx="5643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автокоррелятор</a:t>
            </a:r>
            <a:r>
              <a:rPr lang="ru-RU" dirty="0" smtClean="0"/>
              <a:t> для времени жизни ковалентной связи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0"/>
            <a:ext cx="6007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Теплоемкость жидкого углерода: изохорный нагрев</a:t>
            </a:r>
            <a:endParaRPr lang="ru-RU" sz="20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4500594" cy="9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857884" y="352964"/>
            <a:ext cx="257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 = 5000 -&gt; 6400 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357818" y="781592"/>
            <a:ext cx="3500462" cy="16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/>
          <p:cNvSpPr/>
          <p:nvPr/>
        </p:nvSpPr>
        <p:spPr>
          <a:xfrm>
            <a:off x="7000892" y="1214422"/>
            <a:ext cx="21431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57298"/>
            <a:ext cx="3629029" cy="321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3831610" cy="23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643446"/>
            <a:ext cx="26955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714884"/>
            <a:ext cx="3857652" cy="40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00042"/>
            <a:ext cx="3429024" cy="140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643042" y="0"/>
            <a:ext cx="6007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Теплоемкость жидкого углерода: изохорный нагрев</a:t>
            </a: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0"/>
            <a:ext cx="6007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Теплоемкость жидкого углерода: изохорный нагрев</a:t>
            </a:r>
            <a:endParaRPr lang="ru-RU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4116974" cy="334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110" y="2805092"/>
            <a:ext cx="4354890" cy="332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928670"/>
            <a:ext cx="4500594" cy="9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857884" y="352964"/>
            <a:ext cx="257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 = 5000 -&gt; 6400 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5357818" y="781592"/>
            <a:ext cx="3500462" cy="16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/>
          <p:cNvSpPr/>
          <p:nvPr/>
        </p:nvSpPr>
        <p:spPr>
          <a:xfrm>
            <a:off x="7000892" y="1214422"/>
            <a:ext cx="21431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1928802"/>
            <a:ext cx="1427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NVT </a:t>
            </a:r>
            <a:r>
              <a:rPr lang="ru-RU" dirty="0" smtClean="0"/>
              <a:t>расчеты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615296"/>
            <a:ext cx="5357850" cy="109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42910" y="428604"/>
            <a:ext cx="2571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 = 5000 -&gt; 6400 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971958"/>
            <a:ext cx="4697295" cy="348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757776"/>
            <a:ext cx="3900191" cy="25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643042" y="0"/>
            <a:ext cx="6007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Теплоемкость жидкого углерода: изохорный нагрев</a:t>
            </a:r>
            <a:endParaRPr lang="ru-RU" sz="2000" b="1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66"/>
            <a:ext cx="2500330" cy="225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0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Выводы</a:t>
            </a:r>
            <a:endParaRPr lang="ru-RU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857620" cy="286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04"/>
            <a:ext cx="3071834" cy="31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3857628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При относительно низких давлениях (P&lt;1 ГПа) ж. углерод представляется собой трехмерную сеть </a:t>
            </a:r>
            <a:r>
              <a:rPr lang="ru-RU" dirty="0" err="1" smtClean="0"/>
              <a:t>sp-гибридизованных</a:t>
            </a:r>
            <a:r>
              <a:rPr lang="ru-RU" dirty="0" smtClean="0"/>
              <a:t> цепочек атомов. Образование и рост пор в такой фазе не требует серьезных перестроек ковалентных связей. Это приводит к значительным изменениям плотности в узком диапазоне давлений.</a:t>
            </a:r>
          </a:p>
          <a:p>
            <a:pPr marL="342900" indent="-342900">
              <a:buAutoNum type="arabicParenR"/>
            </a:pPr>
            <a:r>
              <a:rPr lang="ru-RU" dirty="0" smtClean="0"/>
              <a:t>Энергия, затрачиваемая на изменение гибридизации атомов при нагреве ж. углерода, может объяснить величину экспериментально наблюдаемой избыточной теплоемкости.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4143404" cy="391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358194" cy="306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3071834" cy="106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00570"/>
            <a:ext cx="3429024" cy="74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928802"/>
            <a:ext cx="3429024" cy="313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85728"/>
            <a:ext cx="3905286" cy="162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214546" y="0"/>
            <a:ext cx="4717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Жидкий углерод: актуальные проблемы</a:t>
            </a:r>
            <a:endParaRPr lang="ru-RU" sz="20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5214950"/>
            <a:ext cx="9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5357826"/>
            <a:ext cx="3165460" cy="13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5357826"/>
            <a:ext cx="34528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34" cy="51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2566"/>
            <a:ext cx="4214810" cy="164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143512"/>
            <a:ext cx="3879392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0"/>
            <a:ext cx="4824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Gaussian Approximation Potential (GAP-20)</a:t>
            </a:r>
            <a:endParaRPr lang="ru-RU" sz="20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643306" cy="104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928670"/>
            <a:ext cx="4731303" cy="577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357430"/>
            <a:ext cx="17940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72000" y="500042"/>
            <a:ext cx="388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Обучающая выборка </a:t>
            </a:r>
            <a:r>
              <a:rPr lang="en-US" dirty="0"/>
              <a:t>~</a:t>
            </a:r>
            <a:r>
              <a:rPr lang="ru-RU" dirty="0"/>
              <a:t>17000 структур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324504"/>
            <a:ext cx="3506519" cy="146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44" y="3071810"/>
            <a:ext cx="18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Жидкий углерод: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428736"/>
            <a:ext cx="3500430" cy="93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0"/>
            <a:ext cx="3424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Плотность жидкого углерода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67652"/>
            <a:ext cx="8001056" cy="369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725" y="5440717"/>
            <a:ext cx="1143008" cy="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4527" y="5154965"/>
            <a:ext cx="500066" cy="49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0"/>
            <a:ext cx="2746097" cy="272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307098" y="2643182"/>
            <a:ext cx="4836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Распределение углов между </a:t>
            </a:r>
            <a:r>
              <a:rPr lang="ru-RU" dirty="0" err="1" smtClean="0"/>
              <a:t>ковалент</a:t>
            </a:r>
            <a:r>
              <a:rPr lang="ru-RU" dirty="0" smtClean="0"/>
              <a:t>. связями</a:t>
            </a:r>
          </a:p>
          <a:p>
            <a:pPr algn="ctr"/>
            <a:r>
              <a:rPr lang="ru-RU" dirty="0" smtClean="0"/>
              <a:t>Т=6000 К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714620"/>
            <a:ext cx="3492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Парная корреляционная функция</a:t>
            </a:r>
          </a:p>
          <a:p>
            <a:pPr algn="ctr"/>
            <a:r>
              <a:rPr lang="ru-RU" dirty="0" smtClean="0"/>
              <a:t>Т=6000 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6429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Число атомов 1000-4000</a:t>
            </a:r>
          </a:p>
          <a:p>
            <a:r>
              <a:rPr lang="ru-RU" dirty="0" smtClean="0"/>
              <a:t>NPT режим</a:t>
            </a:r>
          </a:p>
          <a:p>
            <a:r>
              <a:rPr lang="ru-RU" dirty="0" smtClean="0"/>
              <a:t>Шаг интегрирования 0.2 </a:t>
            </a:r>
            <a:r>
              <a:rPr lang="ru-RU" dirty="0" err="1" smtClean="0"/>
              <a:t>фс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03755" y="0"/>
            <a:ext cx="6011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Плотность жидкого углерода: гибридизация атомов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5214974" cy="53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0042"/>
            <a:ext cx="3088498" cy="551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14752"/>
            <a:ext cx="427347" cy="3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589591" y="57148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sp</a:t>
            </a:r>
            <a:r>
              <a:rPr lang="en-US" baseline="30000" dirty="0" smtClean="0"/>
              <a:t>2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571480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sp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57148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sp</a:t>
            </a:r>
            <a:r>
              <a:rPr lang="en-US" baseline="30000" dirty="0" smtClean="0"/>
              <a:t>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6357958"/>
            <a:ext cx="114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atom</a:t>
            </a:r>
            <a:r>
              <a:rPr lang="en-US" baseline="-25000" dirty="0"/>
              <a:t> </a:t>
            </a:r>
            <a:r>
              <a:rPr lang="en-US" dirty="0"/>
              <a:t>= 2 Å</a:t>
            </a:r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357562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214686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71480"/>
            <a:ext cx="500066" cy="3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571480"/>
            <a:ext cx="446483" cy="35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564534"/>
            <a:ext cx="428628" cy="38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0"/>
            <a:ext cx="6321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Плотность жидкого углерода: </a:t>
            </a:r>
            <a:r>
              <a:rPr lang="ru-RU" sz="2000" b="1" dirty="0" err="1" smtClean="0"/>
              <a:t>наноразмерные</a:t>
            </a:r>
            <a:r>
              <a:rPr lang="ru-RU" sz="2000" b="1" dirty="0" smtClean="0"/>
              <a:t> полости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5214974" cy="53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0042"/>
            <a:ext cx="3088498" cy="551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14752"/>
            <a:ext cx="427347" cy="3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6133114"/>
            <a:ext cx="2143140" cy="72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143108" y="6357958"/>
            <a:ext cx="114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atom</a:t>
            </a:r>
            <a:r>
              <a:rPr lang="en-US" baseline="-25000" dirty="0"/>
              <a:t> </a:t>
            </a:r>
            <a:r>
              <a:rPr lang="en-US" dirty="0"/>
              <a:t>= 2 Å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3" y="500042"/>
            <a:ext cx="4524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5214974" cy="53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785794"/>
            <a:ext cx="427347" cy="31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53" y="714356"/>
            <a:ext cx="42734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2"/>
            <a:ext cx="427347" cy="3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42918"/>
            <a:ext cx="2862114" cy="295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759622"/>
            <a:ext cx="2357454" cy="37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00042"/>
            <a:ext cx="4524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1571604" y="0"/>
            <a:ext cx="6321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Плотность жидкого углерода: </a:t>
            </a:r>
            <a:r>
              <a:rPr lang="ru-RU" sz="2000" b="1" dirty="0" err="1" smtClean="0"/>
              <a:t>наноразмерные</a:t>
            </a:r>
            <a:r>
              <a:rPr lang="ru-RU" sz="2000" b="1" dirty="0" smtClean="0"/>
              <a:t> полости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5214974" cy="53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785794"/>
            <a:ext cx="427347" cy="31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6653" y="714356"/>
            <a:ext cx="42734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2"/>
            <a:ext cx="427347" cy="3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42918"/>
            <a:ext cx="2862114" cy="295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786190"/>
            <a:ext cx="2820764" cy="29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5786454"/>
            <a:ext cx="1143008" cy="37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00042"/>
            <a:ext cx="4524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1571604" y="0"/>
            <a:ext cx="6321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Плотность жидкого углерода: </a:t>
            </a:r>
            <a:r>
              <a:rPr lang="ru-RU" sz="2000" b="1" dirty="0" err="1" smtClean="0"/>
              <a:t>наноразмерные</a:t>
            </a:r>
            <a:r>
              <a:rPr lang="ru-RU" sz="2000" b="1" dirty="0" smtClean="0"/>
              <a:t> полости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306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</dc:creator>
  <cp:lastModifiedBy>K</cp:lastModifiedBy>
  <cp:revision>25</cp:revision>
  <dcterms:created xsi:type="dcterms:W3CDTF">2022-03-31T02:01:10Z</dcterms:created>
  <dcterms:modified xsi:type="dcterms:W3CDTF">2022-04-04T18:21:12Z</dcterms:modified>
</cp:coreProperties>
</file>