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9" r:id="rId3"/>
    <p:sldId id="262" r:id="rId4"/>
    <p:sldId id="265" r:id="rId5"/>
    <p:sldId id="260" r:id="rId6"/>
    <p:sldId id="264" r:id="rId7"/>
    <p:sldId id="256" r:id="rId8"/>
    <p:sldId id="266" r:id="rId9"/>
    <p:sldId id="267" r:id="rId10"/>
    <p:sldId id="268" r:id="rId11"/>
    <p:sldId id="277" r:id="rId12"/>
    <p:sldId id="276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68">
          <p15:clr>
            <a:srgbClr val="A4A3A4"/>
          </p15:clr>
        </p15:guide>
        <p15:guide id="4" pos="52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83" d="100"/>
          <a:sy n="83" d="100"/>
        </p:scale>
        <p:origin x="1203" y="54"/>
      </p:cViewPr>
      <p:guideLst>
        <p:guide orient="horz" pos="2160"/>
        <p:guide pos="2880"/>
        <p:guide pos="368"/>
        <p:guide pos="52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446CA-150C-49CA-9679-7E90643577C9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75789-951A-475C-AD3A-D482EDE1D5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114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ru-RU"/>
              <a:t>02 декабря 2014 года</a:t>
            </a: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ru-RU"/>
              <a:t>Москва, ОИВТ РАН</a:t>
            </a: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781695-1A67-47AF-9CF7-D8FA2AC1E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02 декабря 2014 года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Москва, ОИВТ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02 декабря 2014 года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Москва, ОИВТ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02 декабря 2014 года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Москва, ОИВТ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02 декабря 2014 года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Москва, ОИВТ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02 декабря 2014 года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Москва, ОИВТ РАН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02 декабря 2014 года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Москва, ОИВТ РАН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02 декабря 2014 года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Москва, ОИВТ РАН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02 декабря 2014 года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Москва, ОИВТ РАН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ru-RU"/>
              <a:t>02 декабря 2014 года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Москва, ОИВТ РАН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/>
              <a:t>02 декабря 2014 года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/>
              <a:t>Москва, ОИВТ РАН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781695-1A67-47AF-9CF7-D8FA2AC1E0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/>
              <a:t>02 декабря 2014 года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/>
              <a:t>Москва, ОИВТ РАН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781695-1A67-47AF-9CF7-D8FA2AC1E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68866" y="1506276"/>
            <a:ext cx="7772400" cy="1829761"/>
          </a:xfrm>
        </p:spPr>
        <p:txBody>
          <a:bodyPr/>
          <a:lstStyle/>
          <a:p>
            <a:pPr algn="ctr"/>
            <a:r>
              <a:rPr lang="ru-RU" dirty="0">
                <a:effectLst/>
              </a:rPr>
              <a:t>Отчетно-выборная конференция</a:t>
            </a:r>
            <a:endParaRPr lang="ru-RU" b="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Местной общественной первичной профсоюзной организации Объединенного института высоких температур </a:t>
            </a:r>
            <a:br>
              <a:rPr lang="ru-RU" sz="1800" dirty="0"/>
            </a:br>
            <a:r>
              <a:rPr lang="ru-RU" sz="1800" dirty="0"/>
              <a:t>Российской академии наук</a:t>
            </a:r>
          </a:p>
        </p:txBody>
      </p:sp>
      <p:pic>
        <p:nvPicPr>
          <p:cNvPr id="6" name="Picture 2" descr="\\192.168.10.10\vorona\tradeunion\tradeun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92" y="174759"/>
            <a:ext cx="1055948" cy="105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43792" y="6137533"/>
            <a:ext cx="8969240" cy="301676"/>
          </a:xfrm>
        </p:spPr>
        <p:txBody>
          <a:bodyPr/>
          <a:lstStyle/>
          <a:p>
            <a:r>
              <a:rPr lang="ru-RU" sz="1600" b="1" dirty="0"/>
              <a:t>Москва, ОИВТ РАН</a:t>
            </a:r>
            <a:r>
              <a:rPr lang="en-US" sz="1600" b="1" dirty="0"/>
              <a:t>, </a:t>
            </a:r>
            <a:r>
              <a:rPr lang="ru-RU" sz="1600" b="1" dirty="0"/>
              <a:t>большой конференц-зал корпус Л3 1 этаж</a:t>
            </a:r>
            <a:r>
              <a:rPr lang="ru-RU" sz="1100" b="1" dirty="0"/>
              <a:t>, </a:t>
            </a:r>
            <a:r>
              <a:rPr lang="ru-RU" sz="1600" b="1" dirty="0"/>
              <a:t>16 февраля 2023 года 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130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38064"/>
              </p:ext>
            </p:extLst>
          </p:nvPr>
        </p:nvGraphicFramePr>
        <p:xfrm>
          <a:off x="481263" y="1368036"/>
          <a:ext cx="7849937" cy="1150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9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Кандидатуры членов ревизионной комиссии ОИВТ РАН: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Богушевич Юлия Игоревна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Хорошева Оксана Михайловна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Сыроежкина Ирина Станиславовна</a:t>
                      </a:r>
                    </a:p>
                  </a:txBody>
                  <a:tcPr marL="7620" marR="7620" marT="7620" marB="0" anchor="b"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 descr="\\192.168.10.10\vorona\tradeunion\tradeun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92" y="174759"/>
            <a:ext cx="1055948" cy="105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effectLst/>
              </a:rPr>
              <a:t>Выборы членов ревизионной комиссии профсоюзной организации</a:t>
            </a:r>
            <a:endParaRPr lang="ru-RU" sz="280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385011" y="4796587"/>
            <a:ext cx="7954210" cy="1231231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Bef>
                <a:spcPts val="1200"/>
              </a:spcBef>
              <a:buNone/>
            </a:pPr>
            <a:r>
              <a:rPr lang="ru-RU" sz="1400" dirty="0">
                <a:solidFill>
                  <a:srgbClr val="C00000"/>
                </a:solidFill>
              </a:rPr>
              <a:t>Выборы проводятся прямым открытым голосованием.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sz="1400" dirty="0">
                <a:solidFill>
                  <a:srgbClr val="C00000"/>
                </a:solidFill>
              </a:rPr>
              <a:t>Решение конференции по выбору членов ревизионной комиссии профсоюзной организации считается принятыми, если за него проголосовало более 50% зарегистрированных делегатов.</a:t>
            </a:r>
          </a:p>
        </p:txBody>
      </p:sp>
      <p:pic>
        <p:nvPicPr>
          <p:cNvPr id="12" name="Picture 2" descr="\\192.168.10.10\vorona\tradeunion\tradeunion identity\[2014.12.02] mandate_CDX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510" y="3031894"/>
            <a:ext cx="1841564" cy="13461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30072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927191"/>
              </p:ext>
            </p:extLst>
          </p:nvPr>
        </p:nvGraphicFramePr>
        <p:xfrm>
          <a:off x="326269" y="1212771"/>
          <a:ext cx="7849937" cy="94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9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сегодняшний день работа ППО ОИВТ РАН осуществляется на основе положения о профсоюзном  комитете ОИВТ РАН от 31 марта 1997г.  Изменения в законодательстве, в том числе в ГК РФ и ТК РФ принятие в 2018 году и позднее делают необходимым перевод работы  ППО ОИВТ на новый формат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 descr="\\192.168.10.10\vorona\tradeunion\tradeun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92" y="174759"/>
            <a:ext cx="1055948" cy="105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6438" y="2503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Переход работы ППО ОИВТ РАН на Устав Профсоюзной организации работников РАН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385011" y="4796587"/>
            <a:ext cx="7954210" cy="1231231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Bef>
                <a:spcPts val="1200"/>
              </a:spcBef>
              <a:buNone/>
            </a:pPr>
            <a:r>
              <a:rPr lang="ru-RU" sz="1400" dirty="0">
                <a:solidFill>
                  <a:srgbClr val="C00000"/>
                </a:solidFill>
              </a:rPr>
              <a:t>Выборы проводятся прямым открытым голосованием.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sz="1400" dirty="0">
                <a:solidFill>
                  <a:srgbClr val="C00000"/>
                </a:solidFill>
              </a:rPr>
              <a:t>Решение конференции по </a:t>
            </a:r>
            <a:r>
              <a:rPr lang="ru-RU" sz="1400" dirty="0">
                <a:solidFill>
                  <a:srgbClr val="FF0000"/>
                </a:solidFill>
              </a:rPr>
              <a:t>переходу работы ППО ОИВТ РАН на Устав Профсоюзной организации работников РАН считается принятыми, если за него проголосовало более 50% зарегистрированных делегатов.</a:t>
            </a:r>
          </a:p>
        </p:txBody>
      </p:sp>
      <p:pic>
        <p:nvPicPr>
          <p:cNvPr id="12" name="Picture 2" descr="\\192.168.10.10\vorona\tradeunion\tradeunion identity\[2014.12.02] mandate_CDX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657" y="3356647"/>
            <a:ext cx="1841564" cy="13461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7CAB13D-9939-AAD2-52D0-C2A78EB637D9}"/>
              </a:ext>
            </a:extLst>
          </p:cNvPr>
          <p:cNvSpPr txBox="1"/>
          <p:nvPr/>
        </p:nvSpPr>
        <p:spPr>
          <a:xfrm>
            <a:off x="247316" y="2552378"/>
            <a:ext cx="82296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en-US" b="1" dirty="0">
                <a:solidFill>
                  <a:srgbClr val="000000"/>
                </a:solidFill>
                <a:highlight>
                  <a:srgbClr val="C0C0C0"/>
                </a:highlight>
                <a:latin typeface="Calibri" panose="020F0502020204030204" pitchFamily="34" charset="0"/>
              </a:rPr>
              <a:t>  </a:t>
            </a:r>
            <a:r>
              <a:rPr lang="ru-RU" b="1" dirty="0">
                <a:solidFill>
                  <a:srgbClr val="000000"/>
                </a:solidFill>
                <a:highlight>
                  <a:srgbClr val="C0C0C0"/>
                </a:highlight>
                <a:latin typeface="Calibri" panose="020F0502020204030204" pitchFamily="34" charset="0"/>
              </a:rPr>
              <a:t>Два возможных варианта пути:</a:t>
            </a:r>
          </a:p>
          <a:p>
            <a:pPr algn="l" fontAlgn="b"/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fontAlgn="b"/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</a:rPr>
              <a:t> 1) Переход работы ППО ОИВТ РАН на устав Профсоюзной организации работников РАН</a:t>
            </a:r>
          </a:p>
          <a:p>
            <a:pPr algn="l" fontAlgn="b"/>
            <a:endParaRPr lang="ru-RU" sz="1800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"/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</a:rPr>
              <a:t> 2) Разработка  отдельного Устава для ППО ОИВТ РАН</a:t>
            </a:r>
            <a:endParaRPr lang="ru-RU" sz="1800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"/>
            <a:endParaRPr lang="ru-RU" sz="1800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94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144635"/>
              </p:ext>
            </p:extLst>
          </p:nvPr>
        </p:nvGraphicFramePr>
        <p:xfrm>
          <a:off x="354145" y="837298"/>
          <a:ext cx="7849937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9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Документооборот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 descr="\\192.168.10.10\vorona\tradeunion\tradeun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92" y="174759"/>
            <a:ext cx="1055948" cy="105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-25518" y="-7061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>
                <a:effectLst/>
              </a:rPr>
              <a:t> </a:t>
            </a:r>
            <a:endParaRPr lang="ru-RU" sz="280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12" name="Picture 2" descr="\\192.168.10.10\vorona\tradeunion\tradeunion identity\[2014.12.02] mandate_CDX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204" y="3418121"/>
            <a:ext cx="1841564" cy="13461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7CAB13D-9939-AAD2-52D0-C2A78EB637D9}"/>
              </a:ext>
            </a:extLst>
          </p:cNvPr>
          <p:cNvSpPr txBox="1"/>
          <p:nvPr/>
        </p:nvSpPr>
        <p:spPr>
          <a:xfrm>
            <a:off x="174760" y="1232563"/>
            <a:ext cx="8229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"/>
            <a:r>
              <a:rPr lang="ru-RU" sz="1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1)  Переход работы ППО ОИВТ РАН на новый Устав</a:t>
            </a:r>
          </a:p>
          <a:p>
            <a:pPr algn="l" fontAlgn="b"/>
            <a:r>
              <a:rPr lang="ru-RU" sz="1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2)  Возобновление работы по подготовке и подписанию нового Коллективного договора</a:t>
            </a:r>
          </a:p>
        </p:txBody>
      </p:sp>
      <p:sp>
        <p:nvSpPr>
          <p:cNvPr id="4" name="Заголовок 5">
            <a:extLst>
              <a:ext uri="{FF2B5EF4-FFF2-40B4-BE49-F238E27FC236}">
                <a16:creationId xmlns:a16="http://schemas.microsoft.com/office/drawing/2014/main" id="{A46A3AC9-44CD-DA91-FA49-07D76850289F}"/>
              </a:ext>
            </a:extLst>
          </p:cNvPr>
          <p:cNvSpPr txBox="1">
            <a:spLocks/>
          </p:cNvSpPr>
          <p:nvPr/>
        </p:nvSpPr>
        <p:spPr>
          <a:xfrm>
            <a:off x="265272" y="68805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2800" dirty="0"/>
              <a:t>Текущие вопросы и планы на 2023 год</a:t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0927110-FF92-1C2C-7B72-43AA189269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193625"/>
              </p:ext>
            </p:extLst>
          </p:nvPr>
        </p:nvGraphicFramePr>
        <p:xfrm>
          <a:off x="174760" y="3418121"/>
          <a:ext cx="6557932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7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91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Социальная работа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F6BAC24-06ED-5A53-BE2E-60BE03350073}"/>
              </a:ext>
            </a:extLst>
          </p:cNvPr>
          <p:cNvSpPr txBox="1"/>
          <p:nvPr/>
        </p:nvSpPr>
        <p:spPr>
          <a:xfrm>
            <a:off x="244811" y="3730493"/>
            <a:ext cx="82296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"/>
            <a:r>
              <a:rPr lang="ru-RU" sz="1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1)  Сохранение старых традиций</a:t>
            </a:r>
          </a:p>
          <a:p>
            <a:pPr algn="l" fontAlgn="b"/>
            <a:r>
              <a:rPr lang="ru-RU" sz="1600" i="1" dirty="0">
                <a:solidFill>
                  <a:srgbClr val="000000"/>
                </a:solidFill>
                <a:latin typeface="Calibri" panose="020F0502020204030204" pitchFamily="34" charset="0"/>
              </a:rPr>
              <a:t>(мат. помощь, чествование ветеранов, экскурсии и др.)</a:t>
            </a:r>
            <a:endParaRPr lang="ru-RU" sz="1600" i="1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"/>
            <a:endParaRPr lang="ru-RU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algn="l" fontAlgn="b">
              <a:buAutoNum type="arabicParenR" startAt="2"/>
            </a:pPr>
            <a:r>
              <a:rPr lang="ru-RU" sz="1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Возобновление новогодних мероприятий</a:t>
            </a:r>
          </a:p>
          <a:p>
            <a:pPr algn="l" fontAlgn="b"/>
            <a:r>
              <a:rPr lang="ru-RU" sz="1600" i="1" dirty="0">
                <a:solidFill>
                  <a:srgbClr val="000000"/>
                </a:solidFill>
                <a:latin typeface="Calibri" panose="020F0502020204030204" pitchFamily="34" charset="0"/>
              </a:rPr>
              <a:t>(Детские елки на территории ОИВТ, </a:t>
            </a:r>
          </a:p>
          <a:p>
            <a:pPr algn="l" fontAlgn="b"/>
            <a:r>
              <a:rPr lang="ru-RU" sz="1600" b="1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600" b="1" i="1" dirty="0">
                <a:solidFill>
                  <a:srgbClr val="000000"/>
                </a:solidFill>
                <a:latin typeface="Calibri" panose="020F0502020204030204" pitchFamily="34" charset="0"/>
              </a:rPr>
              <a:t> new  </a:t>
            </a:r>
            <a:r>
              <a:rPr lang="en-US" sz="1600" i="1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ru-RU" sz="1600" i="1" dirty="0">
                <a:solidFill>
                  <a:srgbClr val="000000"/>
                </a:solidFill>
                <a:latin typeface="Calibri" panose="020F0502020204030204" pitchFamily="34" charset="0"/>
              </a:rPr>
              <a:t>Ежегодный  новогодний корпоративный вечер для сотрудников)</a:t>
            </a:r>
          </a:p>
          <a:p>
            <a:pPr algn="l" fontAlgn="b"/>
            <a:endParaRPr lang="ru-RU" sz="1600" i="1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"/>
            <a:r>
              <a:rPr lang="ru-RU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3) </a:t>
            </a:r>
            <a:r>
              <a:rPr lang="ru-RU" sz="1600" b="1" i="1" dirty="0">
                <a:solidFill>
                  <a:srgbClr val="000000"/>
                </a:solidFill>
                <a:latin typeface="Calibri" panose="020F0502020204030204" pitchFamily="34" charset="0"/>
              </a:rPr>
              <a:t> Разработка новых мер и  мероприятий по поддержке спортивной и творческой активности среди сотрудников ОИВТ РАН</a:t>
            </a:r>
          </a:p>
          <a:p>
            <a:pPr algn="l" fontAlgn="b"/>
            <a:endParaRPr lang="ru-RU" sz="1600" b="1" i="1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431C3415-78BF-3BC6-350E-F08C111DF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062216"/>
              </p:ext>
            </p:extLst>
          </p:nvPr>
        </p:nvGraphicFramePr>
        <p:xfrm>
          <a:off x="265272" y="1812271"/>
          <a:ext cx="6557932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7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91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Информационная работа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5510815D-D771-031A-4CDE-1639D9DD39E9}"/>
              </a:ext>
            </a:extLst>
          </p:cNvPr>
          <p:cNvSpPr txBox="1"/>
          <p:nvPr/>
        </p:nvSpPr>
        <p:spPr>
          <a:xfrm>
            <a:off x="88856" y="2163237"/>
            <a:ext cx="82296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"/>
            <a:r>
              <a:rPr lang="ru-RU" sz="1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1)  Сбор и обработка статистической информации о членах ППО ОИВТ РАН</a:t>
            </a:r>
          </a:p>
          <a:p>
            <a:pPr algn="l" fontAlgn="b"/>
            <a:r>
              <a:rPr lang="ru-R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(Статистика по возрасту, профессии, вопросам помощи,  и др.)</a:t>
            </a:r>
            <a:endParaRPr lang="ru-RU" sz="1400" i="1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"/>
            <a:r>
              <a:rPr lang="ru-RU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2</a:t>
            </a:r>
            <a:r>
              <a:rPr lang="ru-RU" sz="1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  Обновление информационных ресурсов ППО ОИВТ РАН</a:t>
            </a:r>
          </a:p>
          <a:p>
            <a:pPr algn="l" fontAlgn="b"/>
            <a:r>
              <a:rPr lang="ru-R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(создание 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telegram-</a:t>
            </a:r>
            <a:r>
              <a:rPr lang="ru-R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канала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ru-R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обновление интерфейса странички ППО ОИВТ РАН, разработка ТЗ для  мобильного приложения ППО ОИВТ РАН)</a:t>
            </a:r>
            <a:endParaRPr lang="ru-RU" sz="1400" i="1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079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\\192.168.10.10\vorona\tradeunion\tradeun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92" y="174759"/>
            <a:ext cx="1055948" cy="105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52105" y="2119580"/>
            <a:ext cx="48397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0" dirty="0"/>
              <a:t>Спасибо!</a:t>
            </a:r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1057752" y="5208240"/>
            <a:ext cx="7772400" cy="11997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buNone/>
            </a:pPr>
            <a:r>
              <a:rPr lang="ru-RU" sz="1800" dirty="0"/>
              <a:t>Местная общественная первичная профсоюзная организация Объединенного института высоких температур </a:t>
            </a:r>
            <a:br>
              <a:rPr lang="ru-RU" sz="1800" dirty="0"/>
            </a:br>
            <a:r>
              <a:rPr lang="ru-RU" sz="1800" dirty="0"/>
              <a:t>Российской академии наук</a:t>
            </a:r>
          </a:p>
        </p:txBody>
      </p:sp>
    </p:spTree>
    <p:extLst>
      <p:ext uri="{BB962C8B-B14F-4D97-AF65-F5344CB8AC3E}">
        <p14:creationId xmlns:p14="http://schemas.microsoft.com/office/powerpoint/2010/main" val="49547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17672" y="1230707"/>
            <a:ext cx="8229600" cy="4776584"/>
          </a:xfrm>
        </p:spPr>
        <p:txBody>
          <a:bodyPr>
            <a:normAutofit fontScale="92500" lnSpcReduction="20000"/>
          </a:bodyPr>
          <a:lstStyle/>
          <a:p>
            <a:pPr lvl="0">
              <a:spcBef>
                <a:spcPts val="1800"/>
              </a:spcBef>
            </a:pPr>
            <a:r>
              <a:rPr lang="ru-RU" sz="2000" dirty="0"/>
              <a:t>Выбора председателя и секретаря конференции</a:t>
            </a:r>
          </a:p>
          <a:p>
            <a:pPr lvl="0">
              <a:spcBef>
                <a:spcPts val="1800"/>
              </a:spcBef>
            </a:pPr>
            <a:r>
              <a:rPr lang="ru-RU" sz="2000" dirty="0"/>
              <a:t>Отчет о работе профсоюзного комитета за 2014-2022г</a:t>
            </a:r>
          </a:p>
          <a:p>
            <a:pPr lvl="0">
              <a:spcBef>
                <a:spcPts val="1800"/>
              </a:spcBef>
            </a:pPr>
            <a:r>
              <a:rPr lang="ru-RU" sz="2000" dirty="0"/>
              <a:t>Обсуждение доклада и оценка деятельности профсоюзного комитета</a:t>
            </a:r>
          </a:p>
          <a:p>
            <a:pPr lvl="0">
              <a:spcBef>
                <a:spcPts val="1800"/>
              </a:spcBef>
            </a:pPr>
            <a:r>
              <a:rPr lang="ru-RU" sz="2000" dirty="0"/>
              <a:t>Выборы председателя профсоюзного комитета</a:t>
            </a:r>
          </a:p>
          <a:p>
            <a:pPr lvl="0">
              <a:spcBef>
                <a:spcPts val="1800"/>
              </a:spcBef>
            </a:pPr>
            <a:r>
              <a:rPr lang="ru-RU" sz="2000" dirty="0"/>
              <a:t>Выборы членов профсоюзного комитета</a:t>
            </a:r>
          </a:p>
          <a:p>
            <a:pPr lvl="0">
              <a:spcBef>
                <a:spcPts val="1800"/>
              </a:spcBef>
            </a:pPr>
            <a:r>
              <a:rPr lang="ru-RU" sz="2000" dirty="0"/>
              <a:t>Выборы членов ревизионной комиссии профсоюзной организации</a:t>
            </a:r>
          </a:p>
          <a:p>
            <a:pPr lvl="0">
              <a:spcBef>
                <a:spcPts val="1800"/>
              </a:spcBef>
            </a:pPr>
            <a:r>
              <a:rPr lang="ru-RU" sz="2000" dirty="0"/>
              <a:t>Вопрос о переходе на работу ППО ОИВТ РАН на Устав Профсоюзной организации работников РАН</a:t>
            </a:r>
          </a:p>
          <a:p>
            <a:pPr lvl="0">
              <a:spcBef>
                <a:spcPts val="1800"/>
              </a:spcBef>
            </a:pPr>
            <a:r>
              <a:rPr lang="ru-RU" sz="2000" dirty="0"/>
              <a:t>Обсуждение существующих вопросов и плана работы на 2023 год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Повестка конференции</a:t>
            </a:r>
          </a:p>
        </p:txBody>
      </p:sp>
      <p:pic>
        <p:nvPicPr>
          <p:cNvPr id="4" name="Picture 2" descr="\\192.168.10.10\vorona\tradeunion\tradeun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92" y="174759"/>
            <a:ext cx="1055948" cy="105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860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1536" y="2362390"/>
            <a:ext cx="8094133" cy="2913870"/>
          </a:xfrm>
        </p:spPr>
        <p:txBody>
          <a:bodyPr>
            <a:no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ru-RU" sz="1400" dirty="0"/>
              <a:t>Всего сотрудников ОИВТ РАН на конец 2022года: </a:t>
            </a:r>
            <a:r>
              <a:rPr lang="en-US" sz="1400" b="1" dirty="0"/>
              <a:t>1126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sz="1400" dirty="0"/>
              <a:t>( В ОИВТ РАН</a:t>
            </a:r>
            <a:r>
              <a:rPr lang="en-US" sz="1400" b="1" dirty="0"/>
              <a:t> 884</a:t>
            </a:r>
            <a:r>
              <a:rPr lang="ru-RU" sz="1400" dirty="0"/>
              <a:t>) науч. сотрудники –</a:t>
            </a:r>
            <a:r>
              <a:rPr lang="ru-RU" sz="1400" b="1" dirty="0"/>
              <a:t> 381(</a:t>
            </a:r>
            <a:r>
              <a:rPr lang="en-US" sz="1400" b="1" dirty="0"/>
              <a:t>+50</a:t>
            </a:r>
            <a:r>
              <a:rPr lang="ru-RU" sz="1400" b="1" dirty="0"/>
              <a:t>)</a:t>
            </a:r>
            <a:r>
              <a:rPr lang="en-US" sz="1400" b="1" dirty="0"/>
              <a:t> </a:t>
            </a:r>
            <a:r>
              <a:rPr lang="ru-RU" sz="1400" dirty="0"/>
              <a:t>ИТПЭ) 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sz="1400" dirty="0"/>
              <a:t>Членов профсоюза ОИВТ РАН на конец 2022года : </a:t>
            </a:r>
            <a:r>
              <a:rPr lang="en-US" sz="1400" b="1" dirty="0"/>
              <a:t>313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sz="1400" dirty="0"/>
              <a:t>Число заявленных делегатов конференции с правом решающего голоса: </a:t>
            </a:r>
            <a:r>
              <a:rPr lang="en-US" sz="1400" b="1" dirty="0"/>
              <a:t>29</a:t>
            </a:r>
            <a:r>
              <a:rPr lang="en-US" sz="1400" dirty="0"/>
              <a:t> 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sz="1400" dirty="0"/>
              <a:t>Число зарегистрированных делегатов конференции: 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sz="1400" dirty="0">
                <a:solidFill>
                  <a:srgbClr val="C00000"/>
                </a:solidFill>
              </a:rPr>
              <a:t>Кворум: 2/3 от числа заявленных делегатов.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sz="1400" dirty="0">
                <a:solidFill>
                  <a:srgbClr val="C00000"/>
                </a:solidFill>
              </a:rPr>
              <a:t>Решения конференции по вопросам, не касающимся выборов председателя, членов профкома и членов ревизионной комиссии, считаются принятыми, если за него проголосовало более 2/3 зарегистрированных делегатов.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sz="1400" dirty="0">
                <a:solidFill>
                  <a:srgbClr val="C00000"/>
                </a:solidFill>
              </a:rPr>
              <a:t>Решения конференции по выбору председателя, членов профкома и членов ревизионной комиссии считаются принятыми, если за него проголосовало более 50% зарегистрированных делегатов.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83802" y="82049"/>
            <a:ext cx="8229600" cy="1143000"/>
          </a:xfrm>
        </p:spPr>
        <p:txBody>
          <a:bodyPr>
            <a:normAutofit/>
          </a:bodyPr>
          <a:lstStyle/>
          <a:p>
            <a:pPr lvl="0">
              <a:spcBef>
                <a:spcPts val="1800"/>
              </a:spcBef>
            </a:pPr>
            <a:r>
              <a:rPr lang="ru-RU" sz="3200" dirty="0"/>
              <a:t>Выбора председателя и секретаря конференции:</a:t>
            </a:r>
          </a:p>
        </p:txBody>
      </p:sp>
      <p:pic>
        <p:nvPicPr>
          <p:cNvPr id="7" name="Picture 2" descr="\\192.168.10.10\vorona\tradeunion\tradeun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92" y="174759"/>
            <a:ext cx="1055948" cy="105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930821"/>
              </p:ext>
            </p:extLst>
          </p:nvPr>
        </p:nvGraphicFramePr>
        <p:xfrm>
          <a:off x="457200" y="1285158"/>
          <a:ext cx="7857071" cy="1077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57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3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Кандидаты:</a:t>
                      </a:r>
                    </a:p>
                  </a:txBody>
                  <a:tcP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408">
                <a:tc>
                  <a:txBody>
                    <a:bodyPr/>
                    <a:lstStyle/>
                    <a:p>
                      <a:r>
                        <a:rPr kumimoji="0" lang="ru-RU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Председатель конференции </a:t>
                      </a:r>
                      <a:r>
                        <a:rPr lang="ru-RU" sz="1400" dirty="0"/>
                        <a:t>– Гавриков Андрей Владимирович</a:t>
                      </a:r>
                    </a:p>
                  </a:txBody>
                  <a:tcP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04">
                <a:tc>
                  <a:txBody>
                    <a:bodyPr/>
                    <a:lstStyle/>
                    <a:p>
                      <a:r>
                        <a:rPr kumimoji="0" lang="ru-RU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Секретарь конференции </a:t>
                      </a:r>
                      <a:r>
                        <a:rPr lang="ru-RU" sz="1400" dirty="0"/>
                        <a:t>– Киселева Елена Александровна</a:t>
                      </a:r>
                    </a:p>
                  </a:txBody>
                  <a:tcP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32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178890"/>
            <a:ext cx="3581400" cy="325149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1600" b="1" dirty="0">
                <a:solidFill>
                  <a:srgbClr val="C00000"/>
                </a:solidFill>
              </a:rPr>
              <a:t>Основная задача профкома:</a:t>
            </a:r>
          </a:p>
          <a:p>
            <a:pPr marL="109728" indent="0">
              <a:buNone/>
            </a:pPr>
            <a:endParaRPr lang="ru-RU" sz="1600" dirty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ru-RU" sz="1600" dirty="0"/>
              <a:t>Реализация и защита профессиональных, трудовых </a:t>
            </a:r>
            <a:br>
              <a:rPr lang="ru-RU" sz="1600" dirty="0"/>
            </a:br>
            <a:r>
              <a:rPr lang="ru-RU" sz="1600" dirty="0"/>
              <a:t>и иных социально-экономических прав </a:t>
            </a:r>
            <a:br>
              <a:rPr lang="ru-RU" sz="1600" dirty="0"/>
            </a:br>
            <a:r>
              <a:rPr lang="ru-RU" sz="1600" dirty="0"/>
              <a:t>и законных интересов членов профсоюза на основе объединения усилий </a:t>
            </a:r>
            <a:br>
              <a:rPr lang="ru-RU" sz="1600" dirty="0"/>
            </a:br>
            <a:r>
              <a:rPr lang="ru-RU" sz="1600" dirty="0"/>
              <a:t>и координации действий трудового коллектива </a:t>
            </a:r>
            <a:br>
              <a:rPr lang="ru-RU" sz="1600" dirty="0"/>
            </a:br>
            <a:r>
              <a:rPr lang="ru-RU" sz="1600" dirty="0"/>
              <a:t>ОИВТ РАН.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800"/>
              </a:spcBef>
            </a:pPr>
            <a:r>
              <a:rPr lang="ru-RU" sz="3200" dirty="0">
                <a:solidFill>
                  <a:srgbClr val="464646"/>
                </a:solidFill>
                <a:effectLst/>
              </a:rPr>
              <a:t>Отчет о работе профсоюзного комитета ОИВТ РАН</a:t>
            </a:r>
            <a:endParaRPr lang="ru-RU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D20AA43-9736-8A9C-A24A-741E2D900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992232"/>
              </p:ext>
            </p:extLst>
          </p:nvPr>
        </p:nvGraphicFramePr>
        <p:xfrm>
          <a:off x="4268720" y="1394174"/>
          <a:ext cx="4559300" cy="4700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9300">
                  <a:extLst>
                    <a:ext uri="{9D8B030D-6E8A-4147-A177-3AD203B41FA5}">
                      <a16:colId xmlns:a16="http://schemas.microsoft.com/office/drawing/2014/main" val="1676214811"/>
                    </a:ext>
                  </a:extLst>
                </a:gridCol>
              </a:tblGrid>
              <a:tr h="170490">
                <a:tc>
                  <a:txBody>
                    <a:bodyPr/>
                    <a:lstStyle/>
                    <a:p>
                      <a:pPr marL="109728" indent="0" algn="l" rtl="0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</a:pPr>
                      <a:r>
                        <a:rPr kumimoji="0" lang="ru-RU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Профком ОИВТ РАН в период 201</a:t>
                      </a:r>
                      <a:r>
                        <a:rPr kumimoji="0" lang="en-US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ru-RU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-2022г: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982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Ворона Назар Александрович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Тринеева Юлия Викторовна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Воробьева Екатерина Яковлевна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Емельянов Александр Валентинович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Бочарова Елена Анатольевна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Киселева Елена Александровна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dirty="0" err="1">
                          <a:effectLst/>
                        </a:rPr>
                        <a:t>Катаржис</a:t>
                      </a:r>
                      <a:r>
                        <a:rPr lang="ru-RU" sz="1400" dirty="0">
                          <a:effectLst/>
                        </a:rPr>
                        <a:t> Владимир Александрович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Еремеева Ольга Сергеевна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Котовская Марина Валерьевна</a:t>
                      </a:r>
                      <a:endParaRPr lang="en-US" sz="1400" dirty="0">
                        <a:effectLst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6409343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marL="109728" indent="0" algn="l" rtl="0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</a:pPr>
                      <a:r>
                        <a:rPr kumimoji="0" lang="ru-RU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Ревизионная комиссия профсоюза ОИВТ РАН: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5459625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Гапонова Татьяна Алексеевна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2741109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Сатарова Чулпан </a:t>
                      </a:r>
                      <a:r>
                        <a:rPr kumimoji="0"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Ильгизаровна</a:t>
                      </a:r>
                      <a:r>
                        <a:rPr kumimoji="0"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869003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Хренова Ольга Николаевна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8449777"/>
                  </a:ext>
                </a:extLst>
              </a:tr>
            </a:tbl>
          </a:graphicData>
        </a:graphic>
      </p:graphicFrame>
      <p:pic>
        <p:nvPicPr>
          <p:cNvPr id="3" name="Picture 2" descr="\\192.168.10.10\vorona\tradeunion\tradeunion.png">
            <a:extLst>
              <a:ext uri="{FF2B5EF4-FFF2-40B4-BE49-F238E27FC236}">
                <a16:creationId xmlns:a16="http://schemas.microsoft.com/office/drawing/2014/main" id="{6F4F9A40-1EF1-97AF-035E-D37AEC04B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92" y="174759"/>
            <a:ext cx="1055948" cy="105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95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effectLst/>
              </a:rPr>
              <a:t>Отчет о работе профсоюзного комитета ОИВТ РАН</a:t>
            </a:r>
            <a:endParaRPr lang="ru-RU" sz="32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080417"/>
              </p:ext>
            </p:extLst>
          </p:nvPr>
        </p:nvGraphicFramePr>
        <p:xfrm>
          <a:off x="483665" y="1651017"/>
          <a:ext cx="6497238" cy="41008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65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2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rgbClr val="C0000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Распределение средств Профсоюзной организации</a:t>
                      </a:r>
                    </a:p>
                  </a:txBody>
                  <a:tcP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i="0" dirty="0">
                          <a:solidFill>
                            <a:srgbClr val="C0000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%</a:t>
                      </a:r>
                      <a:endParaRPr lang="ru-RU" sz="1600" b="0" i="0" dirty="0">
                        <a:solidFill>
                          <a:srgbClr val="C00000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>
                      <a:noFill/>
                    </a:ln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Перечисления в МРОПР РАН</a:t>
                      </a:r>
                      <a:endParaRPr lang="ru-RU" sz="1600" b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lang="ru-RU" sz="1600" b="1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>
                      <a:noFill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З/п с начислениями</a:t>
                      </a:r>
                      <a:endParaRPr lang="ru-RU" sz="1600" b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  <a:endParaRPr lang="ru-RU" sz="16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Материальная помощь</a:t>
                      </a:r>
                      <a:endParaRPr lang="ru-RU" sz="1600" b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  <a:endParaRPr lang="ru-RU" sz="16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Культурно-массовые мероприятия </a:t>
                      </a:r>
                      <a:endParaRPr lang="ru-RU" sz="1600" b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ru-RU" sz="16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Внутренние перечисления</a:t>
                      </a:r>
                      <a:endParaRPr lang="ru-RU" sz="1600" b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ru-RU" sz="1600" b="1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307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Организационно-хозяйственные расходы</a:t>
                      </a:r>
                      <a:endParaRPr lang="en-US" sz="16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600" b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Командировочные</a:t>
                      </a:r>
                      <a:r>
                        <a:rPr lang="ru-RU" sz="1600" b="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расходы</a:t>
                      </a:r>
                      <a:endParaRPr lang="ru-RU" sz="1600" b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0,7</a:t>
                      </a:r>
                      <a:endParaRPr lang="en-US" sz="1600" b="1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0,7</a:t>
                      </a:r>
                    </a:p>
                  </a:txBody>
                  <a:tcPr>
                    <a:lnR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283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Услуги банка</a:t>
                      </a:r>
                      <a:endParaRPr lang="ru-RU" sz="1600" b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1,6</a:t>
                      </a:r>
                    </a:p>
                  </a:txBody>
                  <a:tcPr>
                    <a:lnR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283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Премирование</a:t>
                      </a:r>
                      <a:endParaRPr lang="ru-RU" sz="1600" b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ru-RU" sz="1600" b="1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>
                      <a:noFill/>
                    </a:ln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28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Итого расходов:</a:t>
                      </a:r>
                      <a:endParaRPr lang="ru-RU" sz="1600" b="0" dirty="0">
                        <a:solidFill>
                          <a:srgbClr val="C00000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</a:p>
                  </a:txBody>
                  <a:tcPr>
                    <a:lnR>
                      <a:noFill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7" name="Picture 2" descr="\\192.168.10.10\vorona\tradeunion\tradeunion.png">
            <a:extLst>
              <a:ext uri="{FF2B5EF4-FFF2-40B4-BE49-F238E27FC236}">
                <a16:creationId xmlns:a16="http://schemas.microsoft.com/office/drawing/2014/main" id="{487F8F8A-5076-0500-D18C-EBEE5CC4D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92" y="174759"/>
            <a:ext cx="1055948" cy="105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060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9466" y="1423449"/>
            <a:ext cx="8487833" cy="4872576"/>
          </a:xfrm>
        </p:spPr>
        <p:txBody>
          <a:bodyPr>
            <a:noAutofit/>
          </a:bodyPr>
          <a:lstStyle/>
          <a:p>
            <a:pPr marL="109728" indent="0">
              <a:spcBef>
                <a:spcPts val="800"/>
              </a:spcBef>
              <a:buNone/>
            </a:pPr>
            <a:r>
              <a:rPr lang="ru-RU" sz="1600" b="1" dirty="0">
                <a:solidFill>
                  <a:srgbClr val="C00000"/>
                </a:solidFill>
              </a:rPr>
              <a:t>Деятельность профкома ОИВТ РАН</a:t>
            </a:r>
          </a:p>
          <a:p>
            <a:pPr lvl="0">
              <a:spcBef>
                <a:spcPts val="800"/>
              </a:spcBef>
            </a:pPr>
            <a:r>
              <a:rPr lang="ru-RU" sz="1600" dirty="0"/>
              <a:t>Подготовка и заключение коллективного договора на 2019-2022г.</a:t>
            </a:r>
          </a:p>
          <a:p>
            <a:pPr lvl="0">
              <a:spcBef>
                <a:spcPts val="800"/>
              </a:spcBef>
            </a:pPr>
            <a:r>
              <a:rPr lang="ru-RU" sz="1600" dirty="0"/>
              <a:t>Участие в мероприятиях по аттестации работников ОИВТ РАН, конкурсах </a:t>
            </a:r>
            <a:br>
              <a:rPr lang="ru-RU" sz="1600" dirty="0"/>
            </a:br>
            <a:r>
              <a:rPr lang="ru-RU" sz="1600" dirty="0"/>
              <a:t>по замещению вакантных должностей и т.п. </a:t>
            </a:r>
          </a:p>
          <a:p>
            <a:pPr lvl="0">
              <a:spcBef>
                <a:spcPts val="800"/>
              </a:spcBef>
            </a:pPr>
            <a:r>
              <a:rPr lang="ru-RU" sz="1600" dirty="0"/>
              <a:t>Взаимодействие с МРОПР РАН и Профсоюзом РАН.</a:t>
            </a:r>
          </a:p>
          <a:p>
            <a:pPr lvl="0">
              <a:spcBef>
                <a:spcPts val="800"/>
              </a:spcBef>
            </a:pPr>
            <a:r>
              <a:rPr lang="ru-RU" sz="1600" dirty="0"/>
              <a:t>Участие в мероприятиях по улучшению жилищных условий сотрудников ОИВТ РАН (</a:t>
            </a:r>
            <a:r>
              <a:rPr lang="ru-RU" sz="1600" b="1" dirty="0"/>
              <a:t>жилищные сертификаты, служебное жилье, вопросы ЖСК</a:t>
            </a:r>
            <a:r>
              <a:rPr lang="ru-RU" sz="1600" dirty="0"/>
              <a:t>).</a:t>
            </a:r>
          </a:p>
          <a:p>
            <a:pPr lvl="0">
              <a:spcBef>
                <a:spcPts val="800"/>
              </a:spcBef>
            </a:pPr>
            <a:r>
              <a:rPr lang="ru-RU" sz="1600" dirty="0"/>
              <a:t>Оказание материальной помощи и премирование членов профсоюза (матпомощь -</a:t>
            </a:r>
            <a:r>
              <a:rPr lang="en-US" sz="1600" dirty="0"/>
              <a:t> </a:t>
            </a:r>
            <a:r>
              <a:rPr lang="ru-RU" sz="1600" b="1" dirty="0"/>
              <a:t>80 </a:t>
            </a:r>
            <a:r>
              <a:rPr lang="ru-RU" sz="1600" dirty="0"/>
              <a:t>чел/год, премирование юбиляров -</a:t>
            </a:r>
            <a:r>
              <a:rPr lang="en-US" sz="1600" dirty="0"/>
              <a:t> </a:t>
            </a:r>
            <a:r>
              <a:rPr lang="ru-RU" sz="1600" b="1" dirty="0"/>
              <a:t>50</a:t>
            </a:r>
            <a:r>
              <a:rPr lang="ru-RU" sz="1600" dirty="0"/>
              <a:t> чел/год)</a:t>
            </a:r>
          </a:p>
          <a:p>
            <a:pPr lvl="0">
              <a:spcBef>
                <a:spcPts val="800"/>
              </a:spcBef>
            </a:pPr>
            <a:r>
              <a:rPr lang="ru-RU" sz="1600" dirty="0"/>
              <a:t>Участие в организации детского отдыха.</a:t>
            </a:r>
          </a:p>
          <a:p>
            <a:pPr lvl="0">
              <a:spcBef>
                <a:spcPts val="800"/>
              </a:spcBef>
            </a:pPr>
            <a:r>
              <a:rPr lang="ru-RU" sz="1600" dirty="0"/>
              <a:t>Новогодняя кампания. Выдача билетов на новогодние мероприятия. Проведение новогоднего праздника для детей.</a:t>
            </a:r>
          </a:p>
          <a:p>
            <a:pPr lvl="0">
              <a:spcBef>
                <a:spcPts val="800"/>
              </a:spcBef>
            </a:pPr>
            <a:r>
              <a:rPr lang="ru-RU" sz="1600" dirty="0"/>
              <a:t>Поздравление ветеранов.</a:t>
            </a:r>
          </a:p>
          <a:p>
            <a:pPr marL="1074738" lvl="0" indent="-269875">
              <a:spcBef>
                <a:spcPts val="800"/>
              </a:spcBef>
            </a:pPr>
            <a:r>
              <a:rPr lang="ru-RU" sz="1600" dirty="0"/>
              <a:t>Проведение экскурсий</a:t>
            </a:r>
            <a:r>
              <a:rPr lang="en-US" sz="1600" dirty="0"/>
              <a:t> (</a:t>
            </a:r>
            <a:r>
              <a:rPr lang="ru-RU" sz="1600" b="1" dirty="0"/>
              <a:t>3</a:t>
            </a:r>
            <a:r>
              <a:rPr lang="en-US" sz="1600" b="1" dirty="0"/>
              <a:t> </a:t>
            </a:r>
            <a:r>
              <a:rPr lang="ru-RU" sz="1600" b="1" dirty="0"/>
              <a:t>в год</a:t>
            </a:r>
            <a:r>
              <a:rPr lang="en-US" sz="1600" dirty="0"/>
              <a:t>)</a:t>
            </a:r>
            <a:r>
              <a:rPr lang="ru-RU" sz="1600" dirty="0"/>
              <a:t>.</a:t>
            </a:r>
          </a:p>
          <a:p>
            <a:pPr marL="2065338" lvl="0" indent="-269875">
              <a:spcBef>
                <a:spcPts val="800"/>
              </a:spcBef>
            </a:pPr>
            <a:r>
              <a:rPr lang="ru-RU" sz="1600" dirty="0"/>
              <a:t>Участие в первомайских демонстрациях.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800"/>
              </a:spcBef>
            </a:pPr>
            <a:r>
              <a:rPr lang="ru-RU" sz="3200" dirty="0">
                <a:solidFill>
                  <a:srgbClr val="464646"/>
                </a:solidFill>
                <a:effectLst/>
              </a:rPr>
              <a:t>Отчет о работе профсоюзного комитета ОИВТ РАН</a:t>
            </a:r>
            <a:endParaRPr lang="ru-RU" dirty="0"/>
          </a:p>
        </p:txBody>
      </p:sp>
      <p:pic>
        <p:nvPicPr>
          <p:cNvPr id="3" name="Picture 2" descr="\\192.168.10.10\vorona\tradeunion\tradeunion.png">
            <a:extLst>
              <a:ext uri="{FF2B5EF4-FFF2-40B4-BE49-F238E27FC236}">
                <a16:creationId xmlns:a16="http://schemas.microsoft.com/office/drawing/2014/main" id="{0B445FFB-AACF-03A5-B6F7-BD9178224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92" y="174759"/>
            <a:ext cx="1055948" cy="105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1461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770632"/>
              </p:ext>
            </p:extLst>
          </p:nvPr>
        </p:nvGraphicFramePr>
        <p:xfrm>
          <a:off x="481263" y="1263763"/>
          <a:ext cx="7849937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9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Кандидат на пост председателя профкома ОИВТ РАН: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Алхимова Мария Андреевна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26" name="Picture 2" descr="\\192.168.10.10\vorona\tradeunion\tradeun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92" y="174759"/>
            <a:ext cx="1055948" cy="105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Выборы председателя профкома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457200" y="2360608"/>
            <a:ext cx="7954210" cy="3251492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/>
            <a:r>
              <a:rPr lang="ru-RU" sz="1600" dirty="0"/>
              <a:t>Выдвижение кандидата</a:t>
            </a:r>
          </a:p>
          <a:p>
            <a:pPr lvl="0"/>
            <a:r>
              <a:rPr lang="ru-RU" sz="1600" dirty="0"/>
              <a:t>Представление кандидата (не более 5 мин.)</a:t>
            </a:r>
          </a:p>
          <a:p>
            <a:pPr lvl="0"/>
            <a:r>
              <a:rPr lang="ru-RU" sz="1600" dirty="0"/>
              <a:t>Вопросы кандидатам</a:t>
            </a:r>
          </a:p>
          <a:p>
            <a:pPr lvl="0"/>
            <a:r>
              <a:rPr lang="ru-RU" sz="1600" dirty="0"/>
              <a:t>Выступления участников конференции (не более 5 мин.)</a:t>
            </a:r>
          </a:p>
          <a:p>
            <a:pPr marL="109728" indent="0">
              <a:buNone/>
            </a:pPr>
            <a:r>
              <a:rPr lang="ru-RU" sz="1600" dirty="0"/>
              <a:t> 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sz="1400" dirty="0">
                <a:solidFill>
                  <a:srgbClr val="C00000"/>
                </a:solidFill>
              </a:rPr>
              <a:t>Выборы проводятся прямым открытым голосованием.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sz="1400" dirty="0">
                <a:solidFill>
                  <a:srgbClr val="C00000"/>
                </a:solidFill>
              </a:rPr>
              <a:t>Если кандидатов более 2, то может проводится два тура голосований. 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sz="1400" dirty="0">
                <a:solidFill>
                  <a:srgbClr val="C00000"/>
                </a:solidFill>
              </a:rPr>
              <a:t>Делегат имеет право в каждом туре поддержать только одну кандидатуру.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sz="1400" dirty="0">
                <a:solidFill>
                  <a:srgbClr val="C00000"/>
                </a:solidFill>
              </a:rPr>
              <a:t>Решение конференции по выбору председателя профкома считается принятыми, если за него проголосовало более 50% зарегистрированных делегатов.</a:t>
            </a:r>
          </a:p>
        </p:txBody>
      </p:sp>
      <p:pic>
        <p:nvPicPr>
          <p:cNvPr id="12" name="Picture 2" descr="\\192.168.10.10\vorona\tradeunion\tradeunion identity\[2014.12.02] mandate_CDX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510" y="3031894"/>
            <a:ext cx="1841564" cy="13461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89362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479695"/>
              </p:ext>
            </p:extLst>
          </p:nvPr>
        </p:nvGraphicFramePr>
        <p:xfrm>
          <a:off x="222762" y="1469718"/>
          <a:ext cx="8607390" cy="454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8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9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Кандидат: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Алхимова Мария Андреевна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Год рождения: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1991</a:t>
                      </a:r>
                      <a:endParaRPr lang="ru-RU" sz="1400" b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Образование: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высшее (НИЯУ МИФИ,</a:t>
                      </a:r>
                      <a:r>
                        <a:rPr lang="ru-RU" sz="14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2014 г.)</a:t>
                      </a:r>
                      <a:endParaRPr lang="ru-RU" sz="1400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Ученая степень: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канд. физ.-мат. наук</a:t>
                      </a:r>
                      <a:r>
                        <a:rPr lang="ru-RU" sz="14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ru-RU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2018 г.)</a:t>
                      </a:r>
                      <a:endParaRPr lang="ru-RU" sz="1400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Место работы: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ОИВТ РАН</a:t>
                      </a:r>
                      <a:r>
                        <a:rPr lang="uk-UA" sz="14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2015 г. (</a:t>
                      </a:r>
                      <a:r>
                        <a:rPr lang="uk-UA" sz="1400" dirty="0" err="1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лаборатория</a:t>
                      </a:r>
                      <a:r>
                        <a:rPr lang="uk-UA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№1.1 «</a:t>
                      </a:r>
                      <a:r>
                        <a:rPr lang="uk-UA" sz="1400" dirty="0" err="1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Диагностика</a:t>
                      </a:r>
                      <a:r>
                        <a:rPr lang="uk-UA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k-UA" sz="1400" dirty="0" err="1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вещества</a:t>
                      </a:r>
                      <a:r>
                        <a:rPr lang="uk-UA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</a:t>
                      </a:r>
                      <a:r>
                        <a:rPr lang="uk-UA" sz="1400" dirty="0" err="1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экстремальном</a:t>
                      </a:r>
                      <a:r>
                        <a:rPr lang="uk-UA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k-UA" sz="1400" dirty="0" err="1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состоянии</a:t>
                      </a:r>
                      <a:r>
                        <a:rPr lang="uk-UA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</a:t>
                      </a:r>
                      <a:r>
                        <a:rPr lang="ru-RU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ru-RU" sz="1400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Должность: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ст. </a:t>
                      </a:r>
                      <a:r>
                        <a:rPr lang="uk-UA" sz="1400" dirty="0" err="1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науч</a:t>
                      </a:r>
                      <a:r>
                        <a:rPr lang="uk-UA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uk-UA" sz="1400" dirty="0" err="1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сотрудник</a:t>
                      </a:r>
                      <a:r>
                        <a:rPr lang="uk-UA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(с 2018 г.)</a:t>
                      </a:r>
                      <a:endParaRPr lang="ru-RU" sz="1400" b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Дополнительная деятельность: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Лидер Студенческого научного общества МИФИ 2014-2016г </a:t>
                      </a:r>
                    </a:p>
                    <a:p>
                      <a:r>
                        <a:rPr lang="ru-RU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Член СМУ ОИВТ РАН, преподаватель индивидуальных курсов по физике/математике на русском и английском языках для 7-11х классов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ru-RU" sz="1400" b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Награды: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Стипендия РОСАТОМ 2013г, 2015г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ru-RU" sz="1400" b="1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Стипендия Президента РФ  и Стипендия  «за научные достижения» по 945-му постановлению в  период с  2014 по 2018 год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ru-RU" sz="1400" b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Призер конкурса работ молодых ученых ОИВТ  в 2019г.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ru-RU" sz="1400" b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026" name="Picture 2" descr="\\192.168.10.10\vorona\tradeunion\tradeun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92" y="174759"/>
            <a:ext cx="1055948" cy="105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Выборы председателя профкома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446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\\192.168.10.10\vorona\tradeunion\tradeunion identity\[2014.12.02] mandate_CDX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510" y="1984144"/>
            <a:ext cx="1841564" cy="13461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708857"/>
              </p:ext>
            </p:extLst>
          </p:nvPr>
        </p:nvGraphicFramePr>
        <p:xfrm>
          <a:off x="481263" y="1368036"/>
          <a:ext cx="7849937" cy="3101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9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Кандидатуры членов профкома ОИВТ РАН: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Воробьёва Екатерина Яковлевна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Емельянов Александр Валентинович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Еремеева Ольга Сергеевна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Катаржис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Владимир Александрович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Киселёва Елена Александровна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Котовская Марина Валерьевна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Тринеева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Юлия Викторовна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/>
                      <a:endParaRPr kumimoji="0"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026" name="Picture 2" descr="\\192.168.10.10\vorona\tradeunion\tradeuni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92" y="174759"/>
            <a:ext cx="1055948" cy="105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effectLst/>
              </a:rPr>
              <a:t>Выборы членов профкома</a:t>
            </a:r>
            <a:endParaRPr lang="ru-RU" sz="320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1695-1A67-47AF-9CF7-D8FA2AC1E05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385011" y="4796587"/>
            <a:ext cx="7954210" cy="1231231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Bef>
                <a:spcPts val="1200"/>
              </a:spcBef>
              <a:buNone/>
            </a:pPr>
            <a:r>
              <a:rPr lang="ru-RU" sz="1400" dirty="0">
                <a:solidFill>
                  <a:srgbClr val="C00000"/>
                </a:solidFill>
              </a:rPr>
              <a:t>Выборы проводятся прямым открытым голосованием.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sz="1400" dirty="0">
                <a:solidFill>
                  <a:srgbClr val="C00000"/>
                </a:solidFill>
              </a:rPr>
              <a:t>Решение конференции по выбору членов профкома считается принятыми, если за него проголосовало более 50% зарегистрированных делегатов.</a:t>
            </a:r>
          </a:p>
        </p:txBody>
      </p:sp>
    </p:spTree>
    <p:extLst>
      <p:ext uri="{BB962C8B-B14F-4D97-AF65-F5344CB8AC3E}">
        <p14:creationId xmlns:p14="http://schemas.microsoft.com/office/powerpoint/2010/main" val="1026360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842</TotalTime>
  <Words>1112</Words>
  <Application>Microsoft Office PowerPoint</Application>
  <PresentationFormat>On-screen Show (4:3)</PresentationFormat>
  <Paragraphs>170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Lucida Sans Unicode</vt:lpstr>
      <vt:lpstr>Verdana</vt:lpstr>
      <vt:lpstr>Wingdings 2</vt:lpstr>
      <vt:lpstr>Wingdings 3</vt:lpstr>
      <vt:lpstr>Открытая</vt:lpstr>
      <vt:lpstr>Отчетно-выборная конференция</vt:lpstr>
      <vt:lpstr>Повестка конференции</vt:lpstr>
      <vt:lpstr>Выбора председателя и секретаря конференции:</vt:lpstr>
      <vt:lpstr>Отчет о работе профсоюзного комитета ОИВТ РАН</vt:lpstr>
      <vt:lpstr>Отчет о работе профсоюзного комитета ОИВТ РАН</vt:lpstr>
      <vt:lpstr>Отчет о работе профсоюзного комитета ОИВТ РАН</vt:lpstr>
      <vt:lpstr>Выборы председателя профкома</vt:lpstr>
      <vt:lpstr>Выборы председателя профкома</vt:lpstr>
      <vt:lpstr>Выборы членов профкома</vt:lpstr>
      <vt:lpstr>Выборы членов ревизионной комиссии профсоюзной организации</vt:lpstr>
      <vt:lpstr>Переход работы ППО ОИВТ РАН на Устав Профсоюзной организации работников РАН 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RarAAviS</dc:creator>
  <cp:lastModifiedBy>Мария Алкхимова</cp:lastModifiedBy>
  <cp:revision>55</cp:revision>
  <dcterms:created xsi:type="dcterms:W3CDTF">2014-12-01T14:26:57Z</dcterms:created>
  <dcterms:modified xsi:type="dcterms:W3CDTF">2023-03-01T10:49:52Z</dcterms:modified>
</cp:coreProperties>
</file>