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9" r:id="rId3"/>
    <p:sldId id="262" r:id="rId4"/>
    <p:sldId id="265" r:id="rId5"/>
    <p:sldId id="260" r:id="rId6"/>
    <p:sldId id="264" r:id="rId7"/>
    <p:sldId id="256" r:id="rId8"/>
    <p:sldId id="266" r:id="rId9"/>
    <p:sldId id="267" r:id="rId10"/>
    <p:sldId id="268" r:id="rId11"/>
    <p:sldId id="277" r:id="rId12"/>
    <p:sldId id="276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68">
          <p15:clr>
            <a:srgbClr val="A4A3A4"/>
          </p15:clr>
        </p15:guide>
        <p15:guide id="4" pos="52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83" d="100"/>
          <a:sy n="83" d="100"/>
        </p:scale>
        <p:origin x="1203" y="54"/>
      </p:cViewPr>
      <p:guideLst>
        <p:guide orient="horz" pos="2160"/>
        <p:guide pos="2880"/>
        <p:guide pos="368"/>
        <p:guide pos="52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8446CA-150C-49CA-9679-7E90643577C9}" type="datetimeFigureOut">
              <a:rPr lang="ru-RU" smtClean="0"/>
              <a:pPr/>
              <a:t>01.03.2023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B75789-951A-475C-AD3A-D482EDE1D51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114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r>
              <a:rPr lang="ru-RU"/>
              <a:t>02 декабря 2014 года</a:t>
            </a:r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ru-RU"/>
              <a:t>Москва, ОИВТ РАН</a:t>
            </a:r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r>
              <a:rPr lang="ru-RU"/>
              <a:t>02 декабря 2014 года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Москва, ОИВТ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02 декабря 2014 года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Москва, ОИВТ РАН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02 декабря 2014 года</a:t>
            </a:r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ru-RU"/>
              <a:t>Москва, ОИВТ РАН</a:t>
            </a:r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7781695-1A67-47AF-9CF7-D8FA2AC1E05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668866" y="1506276"/>
            <a:ext cx="7772400" cy="1829761"/>
          </a:xfrm>
        </p:spPr>
        <p:txBody>
          <a:bodyPr/>
          <a:lstStyle/>
          <a:p>
            <a:pPr algn="ctr"/>
            <a:r>
              <a:rPr lang="ru-RU" dirty="0">
                <a:effectLst/>
              </a:rPr>
              <a:t>Отчетно-выборная конференция</a:t>
            </a:r>
            <a:endParaRPr lang="ru-RU" b="0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1800" dirty="0"/>
              <a:t>Местной общественной первичной профсоюзной организации Объединенного института высоких температур </a:t>
            </a:r>
            <a:br>
              <a:rPr lang="ru-RU" sz="1800" dirty="0"/>
            </a:br>
            <a:r>
              <a:rPr lang="ru-RU" sz="1800" dirty="0"/>
              <a:t>Российской академии наук</a:t>
            </a:r>
          </a:p>
        </p:txBody>
      </p:sp>
      <p:pic>
        <p:nvPicPr>
          <p:cNvPr id="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43792" y="6137533"/>
            <a:ext cx="8969240" cy="301676"/>
          </a:xfrm>
        </p:spPr>
        <p:txBody>
          <a:bodyPr/>
          <a:lstStyle/>
          <a:p>
            <a:r>
              <a:rPr lang="ru-RU" sz="1600" b="1" dirty="0"/>
              <a:t>Москва, ОИВТ РАН</a:t>
            </a:r>
            <a:r>
              <a:rPr lang="en-US" sz="1600" b="1" dirty="0"/>
              <a:t>, </a:t>
            </a:r>
            <a:r>
              <a:rPr lang="ru-RU" sz="1600" b="1" dirty="0"/>
              <a:t>большой конференц-зал корпус Л3 1 этаж</a:t>
            </a:r>
            <a:r>
              <a:rPr lang="ru-RU" sz="1100" b="1" dirty="0"/>
              <a:t>, </a:t>
            </a:r>
            <a:r>
              <a:rPr lang="ru-RU" sz="1600" b="1" dirty="0"/>
              <a:t>16 февраля 2023 года </a:t>
            </a:r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4130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038064"/>
              </p:ext>
            </p:extLst>
          </p:nvPr>
        </p:nvGraphicFramePr>
        <p:xfrm>
          <a:off x="481263" y="1368036"/>
          <a:ext cx="7849937" cy="11506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Кандидатуры членов ревизионной комиссии ОИВТ РАН: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Богушевич Юлия Игоревна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Хорошева Оксана Михайловна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fontAlgn="b"/>
                      <a:r>
                        <a:rPr lang="ru-R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Сыроежкина Ирина Станиславовна</a:t>
                      </a:r>
                    </a:p>
                  </a:txBody>
                  <a:tcPr marL="7620" marR="7620" marT="7620" marB="0" anchor="b"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102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effectLst/>
              </a:rPr>
              <a:t>Выборы членов ревизионной комиссии профсоюзной организации</a:t>
            </a:r>
            <a:endParaRPr lang="ru-RU" sz="2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10</a:t>
            </a:fld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385011" y="4796587"/>
            <a:ext cx="7954210" cy="123123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Выборы проводятся прямым открытым голосованием.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Решение конференции по выбору членов ревизионной комиссии профсоюзной организации считается принятыми, если за него проголосовало более 50% зарегистрированных делегатов.</a:t>
            </a:r>
          </a:p>
        </p:txBody>
      </p:sp>
      <p:pic>
        <p:nvPicPr>
          <p:cNvPr id="12" name="Picture 2" descr="\\192.168.10.10\vorona\tradeunion\tradeunion identity\[2014.12.02] mandate_CDX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510" y="3031894"/>
            <a:ext cx="1841564" cy="1346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3007246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5927191"/>
              </p:ext>
            </p:extLst>
          </p:nvPr>
        </p:nvGraphicFramePr>
        <p:xfrm>
          <a:off x="326269" y="1212771"/>
          <a:ext cx="7849937" cy="944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 сегодняшний день работа ППО ОИВТ РАН осуществляется на основе положения о профсоюзном  комитете ОИВТ РАН от 31 марта 1997г.  Изменения в законодательстве, в том числе в ГК РФ и ТК РФ принятие в 2018 году и позднее делают необходимым перевод работы  ППО ОИВТ на новый формат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136438" y="25035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/>
              <a:t>Переход работы ППО ОИВТ РАН на Устав Профсоюзной организации работников РАН</a:t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385011" y="4796587"/>
            <a:ext cx="7954210" cy="123123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Выборы проводятся прямым открытым голосованием.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Решение конференции по </a:t>
            </a:r>
            <a:r>
              <a:rPr lang="ru-RU" sz="1400" dirty="0">
                <a:solidFill>
                  <a:srgbClr val="FF0000"/>
                </a:solidFill>
              </a:rPr>
              <a:t>переходу работы ППО ОИВТ РАН на Устав Профсоюзной организации работников РАН считается принятыми, если за него проголосовало более 50% зарегистрированных делегатов.</a:t>
            </a:r>
          </a:p>
        </p:txBody>
      </p:sp>
      <p:pic>
        <p:nvPicPr>
          <p:cNvPr id="12" name="Picture 2" descr="\\192.168.10.10\vorona\tradeunion\tradeunion identity\[2014.12.02] mandate_CDX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7657" y="3356647"/>
            <a:ext cx="1841564" cy="1346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CAB13D-9939-AAD2-52D0-C2A78EB637D9}"/>
              </a:ext>
            </a:extLst>
          </p:cNvPr>
          <p:cNvSpPr txBox="1"/>
          <p:nvPr/>
        </p:nvSpPr>
        <p:spPr>
          <a:xfrm>
            <a:off x="247316" y="2552378"/>
            <a:ext cx="8229600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fontAlgn="b"/>
            <a:r>
              <a:rPr lang="en-US" b="1" dirty="0">
                <a:solidFill>
                  <a:srgbClr val="000000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  </a:t>
            </a:r>
            <a:r>
              <a:rPr lang="ru-RU" b="1" dirty="0">
                <a:solidFill>
                  <a:srgbClr val="000000"/>
                </a:solidFill>
                <a:highlight>
                  <a:srgbClr val="C0C0C0"/>
                </a:highlight>
                <a:latin typeface="Calibri" panose="020F0502020204030204" pitchFamily="34" charset="0"/>
              </a:rPr>
              <a:t>Два возможных варианта пути:</a:t>
            </a:r>
          </a:p>
          <a:p>
            <a:pPr algn="l" fontAlgn="b"/>
            <a:endParaRPr lang="en-US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algn="l" fontAlgn="b"/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</a:rPr>
              <a:t> 1) Переход работы ППО ОИВТ РАН на устав Профсоюзной организации работников РАН</a:t>
            </a:r>
          </a:p>
          <a:p>
            <a:pPr algn="l" fontAlgn="b"/>
            <a:endParaRPr lang="ru-RU" sz="18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ru-RU" b="1" dirty="0">
                <a:solidFill>
                  <a:srgbClr val="000000"/>
                </a:solidFill>
                <a:latin typeface="Calibri" panose="020F0502020204030204" pitchFamily="34" charset="0"/>
              </a:rPr>
              <a:t> 2) Разработка  отдельного Устава для ППО ОИВТ РАН</a:t>
            </a:r>
            <a:endParaRPr lang="ru-RU" sz="18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endParaRPr lang="ru-RU" sz="1800" b="1" i="0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3945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2144635"/>
              </p:ext>
            </p:extLst>
          </p:nvPr>
        </p:nvGraphicFramePr>
        <p:xfrm>
          <a:off x="354145" y="837298"/>
          <a:ext cx="7849937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Документооборот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02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-25518" y="-70610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dirty="0">
                <a:effectLst/>
              </a:rPr>
              <a:t> </a:t>
            </a:r>
            <a:endParaRPr lang="ru-RU" sz="28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12</a:t>
            </a:fld>
            <a:endParaRPr lang="ru-RU"/>
          </a:p>
        </p:txBody>
      </p:sp>
      <p:pic>
        <p:nvPicPr>
          <p:cNvPr id="12" name="Picture 2" descr="\\192.168.10.10\vorona\tradeunion\tradeunion identity\[2014.12.02] mandate_CDX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3204" y="3418121"/>
            <a:ext cx="1841564" cy="1346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7CAB13D-9939-AAD2-52D0-C2A78EB637D9}"/>
              </a:ext>
            </a:extLst>
          </p:cNvPr>
          <p:cNvSpPr txBox="1"/>
          <p:nvPr/>
        </p:nvSpPr>
        <p:spPr>
          <a:xfrm>
            <a:off x="174760" y="1232563"/>
            <a:ext cx="822960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1)  Переход работы ППО ОИВТ РАН на новый Устав</a:t>
            </a:r>
          </a:p>
          <a:p>
            <a:pPr algn="l" fontAlgn="b"/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2)  Возобновление работы по подготовке и подписанию нового Коллективного договора</a:t>
            </a:r>
          </a:p>
        </p:txBody>
      </p:sp>
      <p:sp>
        <p:nvSpPr>
          <p:cNvPr id="4" name="Заголовок 5">
            <a:extLst>
              <a:ext uri="{FF2B5EF4-FFF2-40B4-BE49-F238E27FC236}">
                <a16:creationId xmlns:a16="http://schemas.microsoft.com/office/drawing/2014/main" id="{A46A3AC9-44CD-DA91-FA49-07D76850289F}"/>
              </a:ext>
            </a:extLst>
          </p:cNvPr>
          <p:cNvSpPr txBox="1">
            <a:spLocks/>
          </p:cNvSpPr>
          <p:nvPr/>
        </p:nvSpPr>
        <p:spPr>
          <a:xfrm>
            <a:off x="265272" y="68805"/>
            <a:ext cx="8229600" cy="1143000"/>
          </a:xfrm>
          <a:prstGeom prst="rect">
            <a:avLst/>
          </a:prstGeom>
        </p:spPr>
        <p:txBody>
          <a:bodyPr vert="horz" rtlCol="0" anchor="ctr">
            <a:normAutofit fontScale="975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2800" dirty="0"/>
              <a:t>Текущие вопросы и планы на 2023 год</a:t>
            </a:r>
            <a:br>
              <a:rPr lang="ru-RU" sz="2800" dirty="0"/>
            </a:br>
            <a:endParaRPr lang="ru-RU" sz="28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C0927110-FF92-1C2C-7B72-43AA189269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3193625"/>
              </p:ext>
            </p:extLst>
          </p:nvPr>
        </p:nvGraphicFramePr>
        <p:xfrm>
          <a:off x="174760" y="3418121"/>
          <a:ext cx="655793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7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Социальная работа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1F6BAC24-06ED-5A53-BE2E-60BE03350073}"/>
              </a:ext>
            </a:extLst>
          </p:cNvPr>
          <p:cNvSpPr txBox="1"/>
          <p:nvPr/>
        </p:nvSpPr>
        <p:spPr>
          <a:xfrm>
            <a:off x="244811" y="3730493"/>
            <a:ext cx="822960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1)  Сохранение старых традиций</a:t>
            </a:r>
          </a:p>
          <a:p>
            <a:pPr algn="l" fontAlgn="b"/>
            <a:r>
              <a:rPr lang="ru-RU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(мат. помощь, чествование ветеранов, экскурсии и др.)</a:t>
            </a:r>
            <a:endParaRPr lang="ru-RU" sz="1600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endParaRPr lang="ru-RU" sz="16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342900" indent="-342900" algn="l" fontAlgn="b">
              <a:buAutoNum type="arabicParenR" startAt="2"/>
            </a:pPr>
            <a:r>
              <a:rPr lang="ru-RU" sz="16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Возобновление новогодних мероприятий</a:t>
            </a:r>
          </a:p>
          <a:p>
            <a:pPr algn="l" fontAlgn="b"/>
            <a:r>
              <a:rPr lang="ru-RU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(Детские елки на территории ОИВТ, </a:t>
            </a:r>
          </a:p>
          <a:p>
            <a:pPr algn="l" fontAlgn="b"/>
            <a:r>
              <a:rPr lang="ru-RU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new  </a:t>
            </a:r>
            <a:r>
              <a:rPr lang="en-US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-</a:t>
            </a:r>
            <a:r>
              <a:rPr lang="ru-RU" sz="1600" i="1" dirty="0">
                <a:solidFill>
                  <a:srgbClr val="000000"/>
                </a:solidFill>
                <a:latin typeface="Calibri" panose="020F0502020204030204" pitchFamily="34" charset="0"/>
              </a:rPr>
              <a:t>Ежегодный  новогодний корпоративный вечер для сотрудников)</a:t>
            </a:r>
          </a:p>
          <a:p>
            <a:pPr algn="l" fontAlgn="b"/>
            <a:endParaRPr lang="ru-RU" sz="1600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ru-RU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3) </a:t>
            </a:r>
            <a:r>
              <a:rPr lang="ru-RU" sz="1600" b="1" i="1" dirty="0">
                <a:solidFill>
                  <a:srgbClr val="000000"/>
                </a:solidFill>
                <a:latin typeface="Calibri" panose="020F0502020204030204" pitchFamily="34" charset="0"/>
              </a:rPr>
              <a:t> Разработка новых мер и  мероприятий по поддержке спортивной и творческой активности среди сотрудников ОИВТ РАН</a:t>
            </a:r>
          </a:p>
          <a:p>
            <a:pPr algn="l" fontAlgn="b"/>
            <a:endParaRPr lang="ru-RU" sz="1600" b="1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431C3415-78BF-3BC6-350E-F08C111DF4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062216"/>
              </p:ext>
            </p:extLst>
          </p:nvPr>
        </p:nvGraphicFramePr>
        <p:xfrm>
          <a:off x="265272" y="1812271"/>
          <a:ext cx="6557932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579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917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Информационная работа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id="{5510815D-D771-031A-4CDE-1639D9DD39E9}"/>
              </a:ext>
            </a:extLst>
          </p:cNvPr>
          <p:cNvSpPr txBox="1"/>
          <p:nvPr/>
        </p:nvSpPr>
        <p:spPr>
          <a:xfrm>
            <a:off x="88856" y="2163237"/>
            <a:ext cx="8229600" cy="116955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"/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1)  Сбор и обработка статистической информации о членах ППО ОИВТ РАН</a:t>
            </a:r>
          </a:p>
          <a:p>
            <a:pPr algn="l" fontAlgn="b"/>
            <a:r>
              <a:rPr lang="ru-R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(Статистика по возрасту, профессии, вопросам помощи,  и др.)</a:t>
            </a:r>
            <a:endParaRPr lang="ru-RU" sz="1400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algn="l" fontAlgn="b"/>
            <a:r>
              <a:rPr lang="ru-RU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2</a:t>
            </a:r>
            <a:r>
              <a:rPr lang="ru-RU" sz="1400" b="1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  Обновление информационных ресурсов ППО ОИВТ РАН</a:t>
            </a:r>
          </a:p>
          <a:p>
            <a:pPr algn="l" fontAlgn="b"/>
            <a:r>
              <a:rPr lang="ru-R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(создание 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telegram-</a:t>
            </a:r>
            <a:r>
              <a:rPr lang="ru-R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канала</a:t>
            </a:r>
            <a:r>
              <a:rPr lang="en-US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, </a:t>
            </a:r>
            <a:r>
              <a:rPr lang="ru-RU" sz="1400" i="1" dirty="0">
                <a:solidFill>
                  <a:srgbClr val="000000"/>
                </a:solidFill>
                <a:latin typeface="Calibri" panose="020F0502020204030204" pitchFamily="34" charset="0"/>
              </a:rPr>
              <a:t>обновление интерфейса странички ППО ОИВТ РАН, разработка ТЗ для  мобильного приложения ППО ОИВТ РАН)</a:t>
            </a:r>
            <a:endParaRPr lang="ru-RU" sz="1400" i="1" u="none" strike="noStrike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079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152105" y="2119580"/>
            <a:ext cx="483978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000" dirty="0"/>
              <a:t>Спасибо!</a:t>
            </a:r>
          </a:p>
        </p:txBody>
      </p:sp>
      <p:sp>
        <p:nvSpPr>
          <p:cNvPr id="7" name="Подзаголовок 3"/>
          <p:cNvSpPr txBox="1">
            <a:spLocks/>
          </p:cNvSpPr>
          <p:nvPr/>
        </p:nvSpPr>
        <p:spPr>
          <a:xfrm>
            <a:off x="1057752" y="5208240"/>
            <a:ext cx="7772400" cy="1199704"/>
          </a:xfrm>
          <a:prstGeom prst="rect">
            <a:avLst/>
          </a:prstGeom>
        </p:spPr>
        <p:txBody>
          <a:bodyPr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 algn="r">
              <a:buNone/>
            </a:pPr>
            <a:r>
              <a:rPr lang="ru-RU" sz="1800" dirty="0"/>
              <a:t>Местная общественная первичная профсоюзная организация Объединенного института высоких температур </a:t>
            </a:r>
            <a:br>
              <a:rPr lang="ru-RU" sz="1800" dirty="0"/>
            </a:br>
            <a:r>
              <a:rPr lang="ru-RU" sz="1800" dirty="0"/>
              <a:t>Российской академии наук</a:t>
            </a:r>
          </a:p>
        </p:txBody>
      </p:sp>
    </p:spTree>
    <p:extLst>
      <p:ext uri="{BB962C8B-B14F-4D97-AF65-F5344CB8AC3E}">
        <p14:creationId xmlns:p14="http://schemas.microsoft.com/office/powerpoint/2010/main" val="495474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17672" y="1230707"/>
            <a:ext cx="8229600" cy="4776584"/>
          </a:xfrm>
        </p:spPr>
        <p:txBody>
          <a:bodyPr>
            <a:normAutofit fontScale="92500" lnSpcReduction="20000"/>
          </a:bodyPr>
          <a:lstStyle/>
          <a:p>
            <a:pPr lvl="0">
              <a:spcBef>
                <a:spcPts val="1800"/>
              </a:spcBef>
            </a:pPr>
            <a:r>
              <a:rPr lang="ru-RU" sz="2000" dirty="0"/>
              <a:t>Выбора председателя и секретаря конференции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Отчет о работе профсоюзного комитета за 2014-2022г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Обсуждение доклада и оценка деятельности профсоюзного комитета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Выборы председателя профсоюзного комитета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Выборы членов профсоюзного комитета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Выборы членов ревизионной комиссии профсоюзной организации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Вопрос о переходе на работу ППО ОИВТ РАН на Устав Профсоюзной организации работников РАН</a:t>
            </a:r>
          </a:p>
          <a:p>
            <a:pPr lvl="0">
              <a:spcBef>
                <a:spcPts val="1800"/>
              </a:spcBef>
            </a:pPr>
            <a:r>
              <a:rPr lang="ru-RU" sz="2000" dirty="0"/>
              <a:t>Обсуждение существующих вопросов и плана работы на 2023 год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Повестка конференции</a:t>
            </a:r>
          </a:p>
        </p:txBody>
      </p:sp>
      <p:pic>
        <p:nvPicPr>
          <p:cNvPr id="4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860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1536" y="2362390"/>
            <a:ext cx="8094133" cy="2913870"/>
          </a:xfrm>
        </p:spPr>
        <p:txBody>
          <a:bodyPr>
            <a:noAutofit/>
          </a:bodyPr>
          <a:lstStyle/>
          <a:p>
            <a:pPr marL="109728" indent="0">
              <a:spcBef>
                <a:spcPts val="1200"/>
              </a:spcBef>
              <a:buNone/>
            </a:pPr>
            <a:r>
              <a:rPr lang="ru-RU" sz="1400" dirty="0"/>
              <a:t>Всего сотрудников ОИВТ РАН на конец 2022года: </a:t>
            </a:r>
            <a:r>
              <a:rPr lang="en-US" sz="1400" b="1" dirty="0"/>
              <a:t>1126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/>
              <a:t>( В ОИВТ РАН</a:t>
            </a:r>
            <a:r>
              <a:rPr lang="en-US" sz="1400" b="1" dirty="0"/>
              <a:t> 884</a:t>
            </a:r>
            <a:r>
              <a:rPr lang="ru-RU" sz="1400" dirty="0"/>
              <a:t>) науч. сотрудники –</a:t>
            </a:r>
            <a:r>
              <a:rPr lang="ru-RU" sz="1400" b="1" dirty="0"/>
              <a:t> 381(</a:t>
            </a:r>
            <a:r>
              <a:rPr lang="en-US" sz="1400" b="1" dirty="0"/>
              <a:t>+50</a:t>
            </a:r>
            <a:r>
              <a:rPr lang="ru-RU" sz="1400" b="1" dirty="0"/>
              <a:t>)</a:t>
            </a:r>
            <a:r>
              <a:rPr lang="en-US" sz="1400" b="1" dirty="0"/>
              <a:t> </a:t>
            </a:r>
            <a:r>
              <a:rPr lang="ru-RU" sz="1400" dirty="0"/>
              <a:t>ИТПЭ) 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/>
              <a:t>Членов профсоюза ОИВТ РАН на конец 2022года : </a:t>
            </a:r>
            <a:r>
              <a:rPr lang="en-US" sz="1400" b="1" dirty="0"/>
              <a:t>313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/>
              <a:t>Число заявленных делегатов конференции с правом решающего голоса: </a:t>
            </a:r>
            <a:r>
              <a:rPr lang="en-US" sz="1400" b="1" dirty="0"/>
              <a:t>29</a:t>
            </a:r>
            <a:r>
              <a:rPr lang="en-US" sz="1400" dirty="0"/>
              <a:t> 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/>
              <a:t>Число зарегистрированных делегатов конференции: 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Кворум: 2/3 от числа заявленных делегатов.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Решения конференции по вопросам, не касающимся выборов председателя, членов профкома и членов ревизионной комиссии, считаются принятыми, если за него проголосовало более 2/3 зарегистрированных делегатов.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Решения конференции по выбору председателя, членов профкома и членов ревизионной комиссии считаются принятыми, если за него проголосовало более 50% зарегистрированных делегатов.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83802" y="82049"/>
            <a:ext cx="8229600" cy="1143000"/>
          </a:xfrm>
        </p:spPr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ru-RU" sz="3200" dirty="0"/>
              <a:t>Выбора председателя и секретаря конференции:</a:t>
            </a:r>
          </a:p>
        </p:txBody>
      </p:sp>
      <p:pic>
        <p:nvPicPr>
          <p:cNvPr id="7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4930821"/>
              </p:ext>
            </p:extLst>
          </p:nvPr>
        </p:nvGraphicFramePr>
        <p:xfrm>
          <a:off x="457200" y="1285158"/>
          <a:ext cx="7857071" cy="10772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570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1302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tx1"/>
                          </a:solidFill>
                        </a:rPr>
                        <a:t>Кандидаты:</a:t>
                      </a: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9408"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Председатель конференции </a:t>
                      </a:r>
                      <a:r>
                        <a:rPr lang="ru-RU" sz="1400" dirty="0"/>
                        <a:t>– Гавриков Андрей Владимирович</a:t>
                      </a:r>
                    </a:p>
                  </a:txBody>
                  <a:tcP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604">
                <a:tc>
                  <a:txBody>
                    <a:bodyPr/>
                    <a:lstStyle/>
                    <a:p>
                      <a:r>
                        <a:rPr kumimoji="0"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Секретарь конференции </a:t>
                      </a:r>
                      <a:r>
                        <a:rPr lang="ru-RU" sz="1400" dirty="0"/>
                        <a:t>– Киселева Елена Александровна</a:t>
                      </a: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432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78890"/>
            <a:ext cx="3581400" cy="325149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ru-RU" sz="1600" b="1" dirty="0">
                <a:solidFill>
                  <a:srgbClr val="C00000"/>
                </a:solidFill>
              </a:rPr>
              <a:t>Основная задача профкома:</a:t>
            </a:r>
          </a:p>
          <a:p>
            <a:pPr marL="109728" indent="0">
              <a:buNone/>
            </a:pPr>
            <a:endParaRPr lang="ru-RU" sz="1600" dirty="0">
              <a:solidFill>
                <a:srgbClr val="C00000"/>
              </a:solidFill>
            </a:endParaRPr>
          </a:p>
          <a:p>
            <a:pPr marL="109728" indent="0">
              <a:buNone/>
            </a:pPr>
            <a:r>
              <a:rPr lang="ru-RU" sz="1600" dirty="0"/>
              <a:t>Реализация и защита профессиональных, трудовых </a:t>
            </a:r>
            <a:br>
              <a:rPr lang="ru-RU" sz="1600" dirty="0"/>
            </a:br>
            <a:r>
              <a:rPr lang="ru-RU" sz="1600" dirty="0"/>
              <a:t>и иных социально-экономических прав </a:t>
            </a:r>
            <a:br>
              <a:rPr lang="ru-RU" sz="1600" dirty="0"/>
            </a:br>
            <a:r>
              <a:rPr lang="ru-RU" sz="1600" dirty="0"/>
              <a:t>и законных интересов членов профсоюза на основе объединения усилий </a:t>
            </a:r>
            <a:br>
              <a:rPr lang="ru-RU" sz="1600" dirty="0"/>
            </a:br>
            <a:r>
              <a:rPr lang="ru-RU" sz="1600" dirty="0"/>
              <a:t>и координации действий трудового коллектива </a:t>
            </a:r>
            <a:br>
              <a:rPr lang="ru-RU" sz="1600" dirty="0"/>
            </a:br>
            <a:r>
              <a:rPr lang="ru-RU" sz="1600" dirty="0"/>
              <a:t>ОИВТ РАН.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ru-RU" sz="3200" dirty="0">
                <a:solidFill>
                  <a:srgbClr val="464646"/>
                </a:solidFill>
                <a:effectLst/>
              </a:rPr>
              <a:t>Отчет о работе профсоюзного комитета ОИВТ РАН</a:t>
            </a:r>
            <a:endParaRPr lang="ru-RU" dirty="0"/>
          </a:p>
        </p:txBody>
      </p:sp>
      <p:graphicFrame>
        <p:nvGraphicFramePr>
          <p:cNvPr id="8" name="Таблица 7">
            <a:extLst>
              <a:ext uri="{FF2B5EF4-FFF2-40B4-BE49-F238E27FC236}">
                <a16:creationId xmlns:a16="http://schemas.microsoft.com/office/drawing/2014/main" id="{ED20AA43-9736-8A9C-A24A-741E2D9007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5992232"/>
              </p:ext>
            </p:extLst>
          </p:nvPr>
        </p:nvGraphicFramePr>
        <p:xfrm>
          <a:off x="4268720" y="1394174"/>
          <a:ext cx="4559300" cy="47001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9300">
                  <a:extLst>
                    <a:ext uri="{9D8B030D-6E8A-4147-A177-3AD203B41FA5}">
                      <a16:colId xmlns:a16="http://schemas.microsoft.com/office/drawing/2014/main" val="1676214811"/>
                    </a:ext>
                  </a:extLst>
                </a:gridCol>
              </a:tblGrid>
              <a:tr h="170490">
                <a:tc>
                  <a:txBody>
                    <a:bodyPr/>
                    <a:lstStyle/>
                    <a:p>
                      <a:pPr marL="109728" indent="0" algn="l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</a:pPr>
                      <a:r>
                        <a:rPr kumimoji="0"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Профком ОИВТ РАН в период 201</a:t>
                      </a:r>
                      <a:r>
                        <a:rPr kumimoji="0" lang="en-US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r>
                        <a:rPr kumimoji="0" lang="ru-RU" sz="14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-2022г: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9828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Ворона Назар Александрович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Тринеева Юлия Викторовна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Воробьева Екатерина Яковлевна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Емельянов Александр Валентинович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Бочарова Елена Анатольевна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Киселева Елена Александровна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 err="1">
                          <a:effectLst/>
                        </a:rPr>
                        <a:t>Катаржис</a:t>
                      </a:r>
                      <a:r>
                        <a:rPr lang="ru-RU" sz="1400" dirty="0">
                          <a:effectLst/>
                        </a:rPr>
                        <a:t> Владимир Александрович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Еремеева Ольга Сергеевна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  <a:tabLst>
                          <a:tab pos="457200" algn="l"/>
                        </a:tabLst>
                      </a:pPr>
                      <a:r>
                        <a:rPr lang="ru-RU" sz="1400" dirty="0">
                          <a:effectLst/>
                        </a:rPr>
                        <a:t>Котовская Марина Валерьевна</a:t>
                      </a:r>
                      <a:endParaRPr lang="en-US" sz="1400" dirty="0">
                        <a:effectLst/>
                      </a:endParaRPr>
                    </a:p>
                    <a:p>
                      <a:pPr marL="0" lvl="0" indent="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7200" algn="l"/>
                        </a:tabLs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6409343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109728" indent="0" algn="l" rtl="0" eaLnBrk="1" latinLnBrk="0" hangingPunct="1">
                        <a:lnSpc>
                          <a:spcPct val="107000"/>
                        </a:lnSpc>
                        <a:spcBef>
                          <a:spcPts val="400"/>
                        </a:spcBef>
                        <a:spcAft>
                          <a:spcPts val="0"/>
                        </a:spcAft>
                        <a:buClr>
                          <a:schemeClr val="accent1"/>
                        </a:buClr>
                        <a:buSzPct val="68000"/>
                        <a:buFont typeface="Wingdings 3"/>
                        <a:buNone/>
                      </a:pPr>
                      <a:r>
                        <a:rPr kumimoji="0" lang="ru-RU" sz="1200" b="1" kern="1200" dirty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Ревизионная комиссия профсоюза ОИВТ РАН: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85459625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Гапонова Татьяна Алексеевна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22741109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Сатарова Чулпан </a:t>
                      </a:r>
                      <a:r>
                        <a:rPr kumimoji="0" lang="ru-RU" sz="12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Ильгизаровна</a:t>
                      </a:r>
                      <a:r>
                        <a:rPr kumimoji="0" lang="ru-RU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66869003"/>
                  </a:ext>
                </a:extLst>
              </a:tr>
              <a:tr h="264795">
                <a:tc>
                  <a:txBody>
                    <a:bodyPr/>
                    <a:lstStyle/>
                    <a:p>
                      <a:pPr marL="171450" indent="-171450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ru-RU" sz="1200" dirty="0">
                          <a:effectLst/>
                        </a:rPr>
                        <a:t>Хренова Ольга Николаевна</a:t>
                      </a:r>
                      <a:endParaRPr lang="ru-RU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88449777"/>
                  </a:ext>
                </a:extLst>
              </a:tr>
            </a:tbl>
          </a:graphicData>
        </a:graphic>
      </p:graphicFrame>
      <p:pic>
        <p:nvPicPr>
          <p:cNvPr id="3" name="Picture 2" descr="\\192.168.10.10\vorona\tradeunion\tradeunion.png">
            <a:extLst>
              <a:ext uri="{FF2B5EF4-FFF2-40B4-BE49-F238E27FC236}">
                <a16:creationId xmlns:a16="http://schemas.microsoft.com/office/drawing/2014/main" id="{6F4F9A40-1EF1-97AF-035E-D37AEC04B6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795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>
                <a:effectLst/>
              </a:rPr>
              <a:t>Отчет о работе профсоюзного комитета ОИВТ РАН</a:t>
            </a:r>
            <a:endParaRPr lang="ru-RU" sz="3200" dirty="0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3080417"/>
              </p:ext>
            </p:extLst>
          </p:nvPr>
        </p:nvGraphicFramePr>
        <p:xfrm>
          <a:off x="483665" y="1651017"/>
          <a:ext cx="6497238" cy="410085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765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1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>
                          <a:solidFill>
                            <a:srgbClr val="C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Распределение средств Профсоюзной организации</a:t>
                      </a: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600" i="0" dirty="0">
                          <a:solidFill>
                            <a:srgbClr val="C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 %</a:t>
                      </a:r>
                      <a:endParaRPr lang="ru-RU" sz="1600" b="0" i="0" dirty="0">
                        <a:solidFill>
                          <a:srgbClr val="C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Перечисления в МРОПР РАН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</a:t>
                      </a:r>
                      <a:endParaRPr lang="ru-RU" sz="16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З/п с начислениями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25</a:t>
                      </a:r>
                      <a:endParaRPr lang="ru-RU" sz="16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Материальная помощь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17</a:t>
                      </a:r>
                      <a:endParaRPr lang="ru-RU" sz="16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Культурно-массовые мероприятия 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9</a:t>
                      </a:r>
                      <a:endParaRPr lang="ru-RU" sz="1600" b="1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Внутренние перечисления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</a:t>
                      </a:r>
                      <a:endParaRPr lang="ru-RU" sz="16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0307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Организационно-хозяйственные расходы</a:t>
                      </a:r>
                      <a:endParaRPr lang="en-US" sz="160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r>
                        <a:rPr lang="ru-RU" sz="1600" b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Командировочные</a:t>
                      </a:r>
                      <a:r>
                        <a:rPr lang="ru-RU" sz="1600" b="0" baseline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расходы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  <a:endParaRPr lang="en-US" sz="16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0,7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Услуги банка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1,6</a:t>
                      </a:r>
                    </a:p>
                  </a:txBody>
                  <a:tcPr>
                    <a:lnR>
                      <a:noFill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Премирование</a:t>
                      </a:r>
                      <a:endParaRPr lang="ru-RU" sz="16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</a:t>
                      </a:r>
                      <a:endParaRPr lang="ru-RU" sz="16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R>
                      <a:noFill/>
                    </a:ln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2283">
                <a:tc>
                  <a:txBody>
                    <a:bodyPr/>
                    <a:lstStyle/>
                    <a:p>
                      <a:r>
                        <a:rPr lang="ru-RU" sz="1600" dirty="0">
                          <a:solidFill>
                            <a:srgbClr val="C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Итого расходов:</a:t>
                      </a:r>
                      <a:endParaRPr lang="ru-RU" sz="1600" b="0" dirty="0">
                        <a:solidFill>
                          <a:srgbClr val="C00000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>
                          <a:solidFill>
                            <a:srgbClr val="C00000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100</a:t>
                      </a:r>
                    </a:p>
                  </a:txBody>
                  <a:tcPr>
                    <a:lnR>
                      <a:noFill/>
                    </a:lnR>
                    <a:lnT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7" name="Picture 2" descr="\\192.168.10.10\vorona\tradeunion\tradeunion.png">
            <a:extLst>
              <a:ext uri="{FF2B5EF4-FFF2-40B4-BE49-F238E27FC236}">
                <a16:creationId xmlns:a16="http://schemas.microsoft.com/office/drawing/2014/main" id="{487F8F8A-5076-0500-D18C-EBEE5CC4D5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50609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9466" y="1423449"/>
            <a:ext cx="8487833" cy="4872576"/>
          </a:xfrm>
        </p:spPr>
        <p:txBody>
          <a:bodyPr>
            <a:noAutofit/>
          </a:bodyPr>
          <a:lstStyle/>
          <a:p>
            <a:pPr marL="109728" indent="0">
              <a:spcBef>
                <a:spcPts val="800"/>
              </a:spcBef>
              <a:buNone/>
            </a:pPr>
            <a:r>
              <a:rPr lang="ru-RU" sz="1600" b="1" dirty="0">
                <a:solidFill>
                  <a:srgbClr val="C00000"/>
                </a:solidFill>
              </a:rPr>
              <a:t>Деятельность профкома ОИВТ РАН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Подготовка и заключение коллективного договора на 2019-2022г.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Участие в мероприятиях по аттестации работников ОИВТ РАН, конкурсах </a:t>
            </a:r>
            <a:br>
              <a:rPr lang="ru-RU" sz="1600" dirty="0"/>
            </a:br>
            <a:r>
              <a:rPr lang="ru-RU" sz="1600" dirty="0"/>
              <a:t>по замещению вакантных должностей и т.п. 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Взаимодействие с МРОПР РАН и Профсоюзом РАН.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Участие в мероприятиях по улучшению жилищных условий сотрудников ОИВТ РАН (</a:t>
            </a:r>
            <a:r>
              <a:rPr lang="ru-RU" sz="1600" b="1" dirty="0"/>
              <a:t>жилищные сертификаты, служебное жилье, вопросы ЖСК</a:t>
            </a:r>
            <a:r>
              <a:rPr lang="ru-RU" sz="1600" dirty="0"/>
              <a:t>).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Оказание материальной помощи и премирование членов профсоюза (матпомощь -</a:t>
            </a:r>
            <a:r>
              <a:rPr lang="en-US" sz="1600" dirty="0"/>
              <a:t> </a:t>
            </a:r>
            <a:r>
              <a:rPr lang="ru-RU" sz="1600" b="1" dirty="0"/>
              <a:t>80 </a:t>
            </a:r>
            <a:r>
              <a:rPr lang="ru-RU" sz="1600" dirty="0"/>
              <a:t>чел/год, премирование юбиляров -</a:t>
            </a:r>
            <a:r>
              <a:rPr lang="en-US" sz="1600" dirty="0"/>
              <a:t> </a:t>
            </a:r>
            <a:r>
              <a:rPr lang="ru-RU" sz="1600" b="1" dirty="0"/>
              <a:t>50</a:t>
            </a:r>
            <a:r>
              <a:rPr lang="ru-RU" sz="1600" dirty="0"/>
              <a:t> чел/год)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Участие в организации детского отдыха.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Новогодняя кампания. Выдача билетов на новогодние мероприятия. Проведение новогоднего праздника для детей.</a:t>
            </a:r>
          </a:p>
          <a:p>
            <a:pPr lvl="0">
              <a:spcBef>
                <a:spcPts val="800"/>
              </a:spcBef>
            </a:pPr>
            <a:r>
              <a:rPr lang="ru-RU" sz="1600" dirty="0"/>
              <a:t>Поздравление ветеранов.</a:t>
            </a:r>
          </a:p>
          <a:p>
            <a:pPr marL="1074738" lvl="0" indent="-269875">
              <a:spcBef>
                <a:spcPts val="800"/>
              </a:spcBef>
            </a:pPr>
            <a:r>
              <a:rPr lang="ru-RU" sz="1600" dirty="0"/>
              <a:t>Проведение экскурсий</a:t>
            </a:r>
            <a:r>
              <a:rPr lang="en-US" sz="1600" dirty="0"/>
              <a:t> (</a:t>
            </a:r>
            <a:r>
              <a:rPr lang="ru-RU" sz="1600" b="1" dirty="0"/>
              <a:t>3</a:t>
            </a:r>
            <a:r>
              <a:rPr lang="en-US" sz="1600" b="1" dirty="0"/>
              <a:t> </a:t>
            </a:r>
            <a:r>
              <a:rPr lang="ru-RU" sz="1600" b="1" dirty="0"/>
              <a:t>в год</a:t>
            </a:r>
            <a:r>
              <a:rPr lang="en-US" sz="1600" dirty="0"/>
              <a:t>)</a:t>
            </a:r>
            <a:r>
              <a:rPr lang="ru-RU" sz="1600" dirty="0"/>
              <a:t>.</a:t>
            </a:r>
          </a:p>
          <a:p>
            <a:pPr marL="2065338" lvl="0" indent="-269875">
              <a:spcBef>
                <a:spcPts val="800"/>
              </a:spcBef>
            </a:pPr>
            <a:r>
              <a:rPr lang="ru-RU" sz="1600" dirty="0"/>
              <a:t>Участие в первомайских демонстрациях.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spcBef>
                <a:spcPts val="1800"/>
              </a:spcBef>
            </a:pPr>
            <a:r>
              <a:rPr lang="ru-RU" sz="3200" dirty="0">
                <a:solidFill>
                  <a:srgbClr val="464646"/>
                </a:solidFill>
                <a:effectLst/>
              </a:rPr>
              <a:t>Отчет о работе профсоюзного комитета ОИВТ РАН</a:t>
            </a:r>
            <a:endParaRPr lang="ru-RU" dirty="0"/>
          </a:p>
        </p:txBody>
      </p:sp>
      <p:pic>
        <p:nvPicPr>
          <p:cNvPr id="3" name="Picture 2" descr="\\192.168.10.10\vorona\tradeunion\tradeunion.png">
            <a:extLst>
              <a:ext uri="{FF2B5EF4-FFF2-40B4-BE49-F238E27FC236}">
                <a16:creationId xmlns:a16="http://schemas.microsoft.com/office/drawing/2014/main" id="{0B445FFB-AACF-03A5-B6F7-BD91782249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14610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70632"/>
              </p:ext>
            </p:extLst>
          </p:nvPr>
        </p:nvGraphicFramePr>
        <p:xfrm>
          <a:off x="481263" y="1263763"/>
          <a:ext cx="7849937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Кандидат на пост председателя профкома ОИВТ РАН: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Алхимова Мария Андреевна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102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Выборы председателя профкома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457200" y="2360608"/>
            <a:ext cx="7954210" cy="3251492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/>
            <a:r>
              <a:rPr lang="ru-RU" sz="1600" dirty="0"/>
              <a:t>Выдвижение кандидата</a:t>
            </a:r>
          </a:p>
          <a:p>
            <a:pPr lvl="0"/>
            <a:r>
              <a:rPr lang="ru-RU" sz="1600" dirty="0"/>
              <a:t>Представление кандидата (не более 5 мин.)</a:t>
            </a:r>
          </a:p>
          <a:p>
            <a:pPr lvl="0"/>
            <a:r>
              <a:rPr lang="ru-RU" sz="1600" dirty="0"/>
              <a:t>Вопросы кандидатам</a:t>
            </a:r>
          </a:p>
          <a:p>
            <a:pPr lvl="0"/>
            <a:r>
              <a:rPr lang="ru-RU" sz="1600" dirty="0"/>
              <a:t>Выступления участников конференции (не более 5 мин.)</a:t>
            </a:r>
          </a:p>
          <a:p>
            <a:pPr marL="109728" indent="0">
              <a:buNone/>
            </a:pPr>
            <a:r>
              <a:rPr lang="ru-RU" sz="1600" dirty="0"/>
              <a:t> 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Выборы проводятся прямым открытым голосованием.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Если кандидатов более 2, то может проводится два тура голосований. 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Делегат имеет право в каждом туре поддержать только одну кандидатуру.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Решение конференции по выбору председателя профкома считается принятыми, если за него проголосовало более 50% зарегистрированных делегатов.</a:t>
            </a:r>
          </a:p>
        </p:txBody>
      </p:sp>
      <p:pic>
        <p:nvPicPr>
          <p:cNvPr id="12" name="Picture 2" descr="\\192.168.10.10\vorona\tradeunion\tradeunion identity\[2014.12.02] mandate_CDX6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510" y="3031894"/>
            <a:ext cx="1841564" cy="1346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98936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479695"/>
              </p:ext>
            </p:extLst>
          </p:nvPr>
        </p:nvGraphicFramePr>
        <p:xfrm>
          <a:off x="222762" y="1469718"/>
          <a:ext cx="8607390" cy="45415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481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5923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Кандидат: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Алхимова Мария Андреевна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Год рождения: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1991</a:t>
                      </a:r>
                      <a:endParaRPr lang="ru-RU" sz="1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Образование: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высшее (НИЯУ МИФИ,</a:t>
                      </a:r>
                      <a:r>
                        <a:rPr lang="ru-RU" sz="1400" baseline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2014 г.)</a:t>
                      </a:r>
                      <a:endParaRPr lang="ru-RU" sz="14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Ученая степень: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канд. физ.-мат. наук</a:t>
                      </a:r>
                      <a:r>
                        <a:rPr lang="ru-RU" sz="1400" baseline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</a:t>
                      </a: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2018 г.)</a:t>
                      </a:r>
                      <a:endParaRPr lang="ru-RU" sz="14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Место работы: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ОИВТ РАН</a:t>
                      </a:r>
                      <a:r>
                        <a:rPr lang="uk-UA" sz="1400" baseline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 2015 г. (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лаборатория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№1.1 «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Диагностика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вещества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в 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экстремальном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состоянии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»</a:t>
                      </a: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ru-RU" sz="1400" dirty="0">
                        <a:effectLst/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Должность: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ст. 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науч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lang="uk-UA" sz="1400" dirty="0" err="1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сотрудник</a:t>
                      </a:r>
                      <a:r>
                        <a:rPr lang="uk-UA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(с 2018 г.)</a:t>
                      </a:r>
                      <a:endParaRPr lang="ru-RU" sz="1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Дополнительная деятельность: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Лидер Студенческого научного общества МИФИ 2014-2016г </a:t>
                      </a:r>
                    </a:p>
                    <a:p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Член СМУ ОИВТ РАН, преподаватель индивидуальных курсов по физике/математике на русском и английском языках для 7-11х классов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ru-RU" sz="1400" b="1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Награды: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Стипендия РОСАТОМ 2013г, 2015г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endParaRPr lang="ru-RU" sz="1400" b="1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Стипендия Президента РФ  и Стипендия  «за научные достижения» по 945-му постановлению в  период с  2014 по 2018 год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ru-RU" sz="1400" b="0" dirty="0"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Призер конкурса работ молодых ученых ОИВТ  в 2019г.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ru-RU" sz="1400" b="0" dirty="0"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Выборы председателя профкома</a:t>
            </a: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4465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\\192.168.10.10\vorona\tradeunion\tradeunion identity\[2014.12.02] mandate_CDX6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2510" y="1984144"/>
            <a:ext cx="1841564" cy="134611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08857"/>
              </p:ext>
            </p:extLst>
          </p:nvPr>
        </p:nvGraphicFramePr>
        <p:xfrm>
          <a:off x="481263" y="1368036"/>
          <a:ext cx="7849937" cy="3101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499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rgbClr val="C00000"/>
                          </a:solidFill>
                          <a:effectLst/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Кандидатуры членов профкома ОИВТ РАН: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Воробьёва Екатерина Яковлевна</a:t>
                      </a:r>
                    </a:p>
                  </a:txBody>
                  <a:tcPr marL="7620" marR="7620" marT="762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Емельянов Александр Валентинович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Еремеева Ольга Сергеевна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Катаржис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Владимир Александрович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Киселёва Елена Александровна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Котовская Марина Валерьевна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indent="-285750" algn="l" fontAlgn="b">
                        <a:buFont typeface="Arial" panose="020B0604020202020204" pitchFamily="34" charset="0"/>
                        <a:buChar char="•"/>
                      </a:pPr>
                      <a:r>
                        <a:rPr lang="ru-RU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Тринеева</a:t>
                      </a:r>
                      <a:r>
                        <a:rPr lang="ru-RU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Юлия Викторовна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lvl="0"/>
                      <a:endParaRPr kumimoji="0" lang="ru-RU" sz="14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i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90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pic>
        <p:nvPicPr>
          <p:cNvPr id="1026" name="Picture 2" descr="\\192.168.10.10\vorona\tradeunion\tradeunio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13292" y="174759"/>
            <a:ext cx="1055948" cy="1055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>
                <a:effectLst/>
              </a:rPr>
              <a:t>Выборы членов профкома</a:t>
            </a:r>
            <a:endParaRPr lang="ru-RU" sz="3200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81695-1A67-47AF-9CF7-D8FA2AC1E05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1" name="Объект 1"/>
          <p:cNvSpPr txBox="1">
            <a:spLocks/>
          </p:cNvSpPr>
          <p:nvPr/>
        </p:nvSpPr>
        <p:spPr>
          <a:xfrm>
            <a:off x="385011" y="4796587"/>
            <a:ext cx="7954210" cy="123123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Выборы проводятся прямым открытым голосованием.</a:t>
            </a:r>
          </a:p>
          <a:p>
            <a:pPr marL="109728" indent="0">
              <a:spcBef>
                <a:spcPts val="1200"/>
              </a:spcBef>
              <a:buNone/>
            </a:pPr>
            <a:r>
              <a:rPr lang="ru-RU" sz="1400" dirty="0">
                <a:solidFill>
                  <a:srgbClr val="C00000"/>
                </a:solidFill>
              </a:rPr>
              <a:t>Решение конференции по выбору членов профкома считается принятыми, если за него проголосовало более 50% зарегистрированных делегатов.</a:t>
            </a:r>
          </a:p>
        </p:txBody>
      </p:sp>
    </p:spTree>
    <p:extLst>
      <p:ext uri="{BB962C8B-B14F-4D97-AF65-F5344CB8AC3E}">
        <p14:creationId xmlns:p14="http://schemas.microsoft.com/office/powerpoint/2010/main" val="10263601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842</TotalTime>
  <Words>1112</Words>
  <Application>Microsoft Office PowerPoint</Application>
  <PresentationFormat>On-screen Show (4:3)</PresentationFormat>
  <Paragraphs>170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Lucida Sans Unicode</vt:lpstr>
      <vt:lpstr>Verdana</vt:lpstr>
      <vt:lpstr>Wingdings 2</vt:lpstr>
      <vt:lpstr>Wingdings 3</vt:lpstr>
      <vt:lpstr>Открытая</vt:lpstr>
      <vt:lpstr>Отчетно-выборная конференция</vt:lpstr>
      <vt:lpstr>Повестка конференции</vt:lpstr>
      <vt:lpstr>Выбора председателя и секретаря конференции:</vt:lpstr>
      <vt:lpstr>Отчет о работе профсоюзного комитета ОИВТ РАН</vt:lpstr>
      <vt:lpstr>Отчет о работе профсоюзного комитета ОИВТ РАН</vt:lpstr>
      <vt:lpstr>Отчет о работе профсоюзного комитета ОИВТ РАН</vt:lpstr>
      <vt:lpstr>Выборы председателя профкома</vt:lpstr>
      <vt:lpstr>Выборы председателя профкома</vt:lpstr>
      <vt:lpstr>Выборы членов профкома</vt:lpstr>
      <vt:lpstr>Выборы членов ревизионной комиссии профсоюзной организации</vt:lpstr>
      <vt:lpstr>Переход работы ППО ОИВТ РАН на Устав Профсоюзной организации работников РАН </vt:lpstr>
      <vt:lpstr>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RarAAviS</dc:creator>
  <cp:lastModifiedBy>Мария Алкхимова</cp:lastModifiedBy>
  <cp:revision>55</cp:revision>
  <dcterms:created xsi:type="dcterms:W3CDTF">2014-12-01T14:26:57Z</dcterms:created>
  <dcterms:modified xsi:type="dcterms:W3CDTF">2023-03-01T10:49:52Z</dcterms:modified>
</cp:coreProperties>
</file>